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5"/>
  </p:notesMasterIdLst>
  <p:handoutMasterIdLst>
    <p:handoutMasterId r:id="rId46"/>
  </p:handoutMasterIdLst>
  <p:sldIdLst>
    <p:sldId id="256" r:id="rId2"/>
    <p:sldId id="386" r:id="rId3"/>
    <p:sldId id="331" r:id="rId4"/>
    <p:sldId id="332" r:id="rId5"/>
    <p:sldId id="333" r:id="rId6"/>
    <p:sldId id="325" r:id="rId7"/>
    <p:sldId id="326" r:id="rId8"/>
    <p:sldId id="327" r:id="rId9"/>
    <p:sldId id="388" r:id="rId10"/>
    <p:sldId id="390" r:id="rId11"/>
    <p:sldId id="328" r:id="rId12"/>
    <p:sldId id="329" r:id="rId13"/>
    <p:sldId id="330" r:id="rId14"/>
    <p:sldId id="310" r:id="rId15"/>
    <p:sldId id="311" r:id="rId16"/>
    <p:sldId id="312" r:id="rId17"/>
    <p:sldId id="313" r:id="rId18"/>
    <p:sldId id="314" r:id="rId19"/>
    <p:sldId id="315" r:id="rId20"/>
    <p:sldId id="316" r:id="rId21"/>
    <p:sldId id="317" r:id="rId22"/>
    <p:sldId id="318" r:id="rId23"/>
    <p:sldId id="319" r:id="rId24"/>
    <p:sldId id="320" r:id="rId25"/>
    <p:sldId id="321" r:id="rId26"/>
    <p:sldId id="322" r:id="rId27"/>
    <p:sldId id="391" r:id="rId28"/>
    <p:sldId id="395" r:id="rId29"/>
    <p:sldId id="394" r:id="rId30"/>
    <p:sldId id="396" r:id="rId31"/>
    <p:sldId id="397" r:id="rId32"/>
    <p:sldId id="398" r:id="rId33"/>
    <p:sldId id="399" r:id="rId34"/>
    <p:sldId id="400" r:id="rId35"/>
    <p:sldId id="401" r:id="rId36"/>
    <p:sldId id="402" r:id="rId37"/>
    <p:sldId id="263" r:id="rId38"/>
    <p:sldId id="283" r:id="rId39"/>
    <p:sldId id="285" r:id="rId40"/>
    <p:sldId id="267" r:id="rId41"/>
    <p:sldId id="268" r:id="rId42"/>
    <p:sldId id="269" r:id="rId43"/>
    <p:sldId id="274" r:id="rId4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00"/>
    <a:srgbClr val="F6FC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794" autoAdjust="0"/>
    <p:restoredTop sz="94681" autoAdjust="0"/>
  </p:normalViewPr>
  <p:slideViewPr>
    <p:cSldViewPr>
      <p:cViewPr varScale="1">
        <p:scale>
          <a:sx n="55" d="100"/>
          <a:sy n="55" d="100"/>
        </p:scale>
        <p:origin x="1028" y="40"/>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1124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9B4D991-0205-BE84-7218-B681FCAFA690}"/>
              </a:ext>
            </a:extLst>
          </p:cNvPr>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ltLang="en-US"/>
          </a:p>
        </p:txBody>
      </p:sp>
      <p:sp>
        <p:nvSpPr>
          <p:cNvPr id="3" name="Date Placeholder 2">
            <a:extLst>
              <a:ext uri="{FF2B5EF4-FFF2-40B4-BE49-F238E27FC236}">
                <a16:creationId xmlns:a16="http://schemas.microsoft.com/office/drawing/2014/main" id="{84ACDDD3-425C-91BB-0191-3DD4CA26C952}"/>
              </a:ext>
            </a:extLst>
          </p:cNvPr>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DE6264FE-2F8E-4034-B500-8DE3E85DC5BE}" type="datetimeFigureOut">
              <a:rPr lang="en-US" altLang="en-US"/>
              <a:pPr>
                <a:defRPr/>
              </a:pPr>
              <a:t>3/19/2025</a:t>
            </a:fld>
            <a:endParaRPr lang="en-US" altLang="en-US"/>
          </a:p>
        </p:txBody>
      </p:sp>
      <p:sp>
        <p:nvSpPr>
          <p:cNvPr id="4" name="Footer Placeholder 3">
            <a:extLst>
              <a:ext uri="{FF2B5EF4-FFF2-40B4-BE49-F238E27FC236}">
                <a16:creationId xmlns:a16="http://schemas.microsoft.com/office/drawing/2014/main" id="{3BF9FF0D-A59B-BCF6-DE06-DD807DAB2FBA}"/>
              </a:ext>
            </a:extLst>
          </p:cNvPr>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ltLang="en-US"/>
          </a:p>
        </p:txBody>
      </p:sp>
      <p:sp>
        <p:nvSpPr>
          <p:cNvPr id="5" name="Slide Number Placeholder 4">
            <a:extLst>
              <a:ext uri="{FF2B5EF4-FFF2-40B4-BE49-F238E27FC236}">
                <a16:creationId xmlns:a16="http://schemas.microsoft.com/office/drawing/2014/main" id="{256AA904-0DD5-A579-C6F6-24BC2447ED16}"/>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0411D79-E9AA-4DC6-AD03-FF1100E30B2F}"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238A6F7-7114-8838-0119-707664C9EB57}"/>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ltLang="en-US"/>
          </a:p>
        </p:txBody>
      </p:sp>
      <p:sp>
        <p:nvSpPr>
          <p:cNvPr id="9219" name="Rectangle 3">
            <a:extLst>
              <a:ext uri="{FF2B5EF4-FFF2-40B4-BE49-F238E27FC236}">
                <a16:creationId xmlns:a16="http://schemas.microsoft.com/office/drawing/2014/main" id="{13D8E635-6CF2-E3F3-0001-061BDD5A2CC2}"/>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ltLang="en-US"/>
          </a:p>
        </p:txBody>
      </p:sp>
      <p:sp>
        <p:nvSpPr>
          <p:cNvPr id="3076" name="Rectangle 4">
            <a:extLst>
              <a:ext uri="{FF2B5EF4-FFF2-40B4-BE49-F238E27FC236}">
                <a16:creationId xmlns:a16="http://schemas.microsoft.com/office/drawing/2014/main" id="{2840ED6E-452F-A19C-C2C2-EEA7C483D207}"/>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8B79673C-AE63-CD56-BD0D-8F7AAE8955AC}"/>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B41E77FF-37D1-B7DF-B3F9-AFDD8C54DDDD}"/>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ltLang="en-US"/>
          </a:p>
        </p:txBody>
      </p:sp>
      <p:sp>
        <p:nvSpPr>
          <p:cNvPr id="9223" name="Rectangle 7">
            <a:extLst>
              <a:ext uri="{FF2B5EF4-FFF2-40B4-BE49-F238E27FC236}">
                <a16:creationId xmlns:a16="http://schemas.microsoft.com/office/drawing/2014/main" id="{AED6930C-CCA5-2721-854C-07D62C47D3F1}"/>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301D3CA-8B4C-4F95-BEF1-61B2238A449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8ED506D0-382D-2D38-8C81-094152B54FA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pPr>
            <a:fld id="{067BE7C3-F4C8-4387-9F38-67DBCBCF01D1}" type="slidenum">
              <a:rPr lang="en-US" altLang="en-US" smtClean="0"/>
              <a:pPr>
                <a:spcBef>
                  <a:spcPct val="0"/>
                </a:spcBef>
              </a:pPr>
              <a:t>1</a:t>
            </a:fld>
            <a:endParaRPr lang="en-US" altLang="en-US"/>
          </a:p>
        </p:txBody>
      </p:sp>
      <p:sp>
        <p:nvSpPr>
          <p:cNvPr id="6147" name="Rectangle 2">
            <a:extLst>
              <a:ext uri="{FF2B5EF4-FFF2-40B4-BE49-F238E27FC236}">
                <a16:creationId xmlns:a16="http://schemas.microsoft.com/office/drawing/2014/main" id="{317B224E-9C8B-7575-E12D-F015EFE946FC}"/>
              </a:ext>
            </a:extLst>
          </p:cNvPr>
          <p:cNvSpPr>
            <a:spLocks noGrp="1" noRot="1" noChangeAspect="1" noChangeArrowheads="1" noTextEdit="1"/>
          </p:cNvSpPr>
          <p:nvPr>
            <p:ph type="sldImg"/>
          </p:nvPr>
        </p:nvSpPr>
        <p:spPr>
          <a:xfrm>
            <a:off x="381000" y="685800"/>
            <a:ext cx="6096000" cy="3429000"/>
          </a:xfrm>
          <a:ln/>
        </p:spPr>
      </p:sp>
      <p:sp>
        <p:nvSpPr>
          <p:cNvPr id="6148" name="Rectangle 3">
            <a:extLst>
              <a:ext uri="{FF2B5EF4-FFF2-40B4-BE49-F238E27FC236}">
                <a16:creationId xmlns:a16="http://schemas.microsoft.com/office/drawing/2014/main" id="{F124BE0D-389A-0DC2-270F-3DE641C453D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26708DC5-B24F-AAF5-BCC9-03E8CE3DF4DD}"/>
              </a:ext>
            </a:extLst>
          </p:cNvPr>
          <p:cNvSpPr>
            <a:spLocks noGrp="1" noRot="1" noChangeAspect="1" noChangeArrowheads="1" noTextEdit="1"/>
          </p:cNvSpPr>
          <p:nvPr>
            <p:ph type="sldImg"/>
          </p:nvPr>
        </p:nvSpPr>
        <p:spPr>
          <a:xfrm>
            <a:off x="381000" y="685800"/>
            <a:ext cx="6096000" cy="3429000"/>
          </a:xfrm>
          <a:ln/>
        </p:spPr>
      </p:sp>
      <p:sp>
        <p:nvSpPr>
          <p:cNvPr id="40963" name="Notes Placeholder 2">
            <a:extLst>
              <a:ext uri="{FF2B5EF4-FFF2-40B4-BE49-F238E27FC236}">
                <a16:creationId xmlns:a16="http://schemas.microsoft.com/office/drawing/2014/main" id="{8431540E-ABEB-78EF-4F87-AE2A601AC31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cs typeface="Arial" panose="020B0604020202020204" pitchFamily="34" charset="0"/>
            </a:endParaRPr>
          </a:p>
        </p:txBody>
      </p:sp>
      <p:sp>
        <p:nvSpPr>
          <p:cNvPr id="40964" name="Slide Number Placeholder 3">
            <a:extLst>
              <a:ext uri="{FF2B5EF4-FFF2-40B4-BE49-F238E27FC236}">
                <a16:creationId xmlns:a16="http://schemas.microsoft.com/office/drawing/2014/main" id="{9ABD68C8-D0F5-EDF6-7334-0693E2182DF1}"/>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250B652B-EFAD-494B-9C96-1CA5914C51EA}" type="slidenum">
              <a:rPr lang="en-US" altLang="en-US" smtClean="0"/>
              <a:pPr/>
              <a:t>20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4690C405-E185-C29F-B358-F7DC1AF28783}"/>
              </a:ext>
            </a:extLst>
          </p:cNvPr>
          <p:cNvSpPr>
            <a:spLocks noGrp="1" noRot="1" noChangeAspect="1" noChangeArrowheads="1" noTextEdit="1"/>
          </p:cNvSpPr>
          <p:nvPr>
            <p:ph type="sldImg"/>
          </p:nvPr>
        </p:nvSpPr>
        <p:spPr>
          <a:xfrm>
            <a:off x="381000" y="685800"/>
            <a:ext cx="6096000" cy="3429000"/>
          </a:xfrm>
          <a:ln/>
        </p:spPr>
      </p:sp>
      <p:sp>
        <p:nvSpPr>
          <p:cNvPr id="43011" name="Notes Placeholder 2">
            <a:extLst>
              <a:ext uri="{FF2B5EF4-FFF2-40B4-BE49-F238E27FC236}">
                <a16:creationId xmlns:a16="http://schemas.microsoft.com/office/drawing/2014/main" id="{D7278859-9508-CDBA-5670-24BF3747AF2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cs typeface="Arial" panose="020B0604020202020204" pitchFamily="34" charset="0"/>
            </a:endParaRPr>
          </a:p>
        </p:txBody>
      </p:sp>
      <p:sp>
        <p:nvSpPr>
          <p:cNvPr id="43012" name="Slide Number Placeholder 3">
            <a:extLst>
              <a:ext uri="{FF2B5EF4-FFF2-40B4-BE49-F238E27FC236}">
                <a16:creationId xmlns:a16="http://schemas.microsoft.com/office/drawing/2014/main" id="{393C82FD-C53E-F748-86E6-855784329FA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B4D585D4-BC67-46CF-96AC-E1A3EE865B32}" type="slidenum">
              <a:rPr lang="en-US" altLang="en-US" smtClean="0"/>
              <a:pPr/>
              <a:t>21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BB730AC0-D385-8794-1231-375309DEE5BB}"/>
              </a:ext>
            </a:extLst>
          </p:cNvPr>
          <p:cNvSpPr>
            <a:spLocks noGrp="1" noRot="1" noChangeAspect="1" noChangeArrowheads="1" noTextEdit="1"/>
          </p:cNvSpPr>
          <p:nvPr>
            <p:ph type="sldImg"/>
          </p:nvPr>
        </p:nvSpPr>
        <p:spPr>
          <a:xfrm>
            <a:off x="381000" y="685800"/>
            <a:ext cx="6096000" cy="3429000"/>
          </a:xfrm>
          <a:ln/>
        </p:spPr>
      </p:sp>
      <p:sp>
        <p:nvSpPr>
          <p:cNvPr id="45059" name="Notes Placeholder 2">
            <a:extLst>
              <a:ext uri="{FF2B5EF4-FFF2-40B4-BE49-F238E27FC236}">
                <a16:creationId xmlns:a16="http://schemas.microsoft.com/office/drawing/2014/main" id="{E9243559-34AA-9606-ED5E-E6C0F012A5D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cs typeface="Arial" panose="020B0604020202020204" pitchFamily="34" charset="0"/>
            </a:endParaRPr>
          </a:p>
        </p:txBody>
      </p:sp>
      <p:sp>
        <p:nvSpPr>
          <p:cNvPr id="45060" name="Slide Number Placeholder 3">
            <a:extLst>
              <a:ext uri="{FF2B5EF4-FFF2-40B4-BE49-F238E27FC236}">
                <a16:creationId xmlns:a16="http://schemas.microsoft.com/office/drawing/2014/main" id="{629BED10-ADB9-6B8B-E73B-24385A7DADFF}"/>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BE79FEEA-D8DB-4138-828A-5E8FE5A65DBD}" type="slidenum">
              <a:rPr lang="en-US" altLang="en-US" smtClean="0"/>
              <a:pPr/>
              <a:t>22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6FAC2307-9A8D-680E-61D8-1AB6D60F2ABE}"/>
              </a:ext>
            </a:extLst>
          </p:cNvPr>
          <p:cNvSpPr>
            <a:spLocks noGrp="1" noRot="1" noChangeAspect="1" noChangeArrowheads="1" noTextEdit="1"/>
          </p:cNvSpPr>
          <p:nvPr>
            <p:ph type="sldImg"/>
          </p:nvPr>
        </p:nvSpPr>
        <p:spPr>
          <a:xfrm>
            <a:off x="381000" y="685800"/>
            <a:ext cx="6096000" cy="3429000"/>
          </a:xfrm>
          <a:ln/>
        </p:spPr>
      </p:sp>
      <p:sp>
        <p:nvSpPr>
          <p:cNvPr id="47107" name="Notes Placeholder 2">
            <a:extLst>
              <a:ext uri="{FF2B5EF4-FFF2-40B4-BE49-F238E27FC236}">
                <a16:creationId xmlns:a16="http://schemas.microsoft.com/office/drawing/2014/main" id="{9E610676-4080-A983-2E24-1F0BF8ADB3D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cs typeface="Arial" panose="020B0604020202020204" pitchFamily="34" charset="0"/>
            </a:endParaRPr>
          </a:p>
        </p:txBody>
      </p:sp>
      <p:sp>
        <p:nvSpPr>
          <p:cNvPr id="47108" name="Slide Number Placeholder 3">
            <a:extLst>
              <a:ext uri="{FF2B5EF4-FFF2-40B4-BE49-F238E27FC236}">
                <a16:creationId xmlns:a16="http://schemas.microsoft.com/office/drawing/2014/main" id="{486FC4DD-6545-AB05-A00A-E7F78BF13364}"/>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4DF87B59-0673-4544-BB34-46F8614A9F14}" type="slidenum">
              <a:rPr lang="en-US" altLang="en-US" smtClean="0"/>
              <a:pPr/>
              <a:t>23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AC23A97E-27A9-958B-F9BA-A5DCEA8ADBBA}"/>
              </a:ext>
            </a:extLst>
          </p:cNvPr>
          <p:cNvSpPr>
            <a:spLocks noGrp="1" noRot="1" noChangeAspect="1" noChangeArrowheads="1" noTextEdit="1"/>
          </p:cNvSpPr>
          <p:nvPr>
            <p:ph type="sldImg"/>
          </p:nvPr>
        </p:nvSpPr>
        <p:spPr>
          <a:xfrm>
            <a:off x="381000" y="685800"/>
            <a:ext cx="6096000" cy="3429000"/>
          </a:xfrm>
          <a:ln/>
        </p:spPr>
      </p:sp>
      <p:sp>
        <p:nvSpPr>
          <p:cNvPr id="49155" name="Notes Placeholder 2">
            <a:extLst>
              <a:ext uri="{FF2B5EF4-FFF2-40B4-BE49-F238E27FC236}">
                <a16:creationId xmlns:a16="http://schemas.microsoft.com/office/drawing/2014/main" id="{3111C2AC-DE23-B34E-6827-AFBBC980175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cs typeface="Arial" panose="020B0604020202020204" pitchFamily="34" charset="0"/>
            </a:endParaRPr>
          </a:p>
        </p:txBody>
      </p:sp>
      <p:sp>
        <p:nvSpPr>
          <p:cNvPr id="49156" name="Slide Number Placeholder 3">
            <a:extLst>
              <a:ext uri="{FF2B5EF4-FFF2-40B4-BE49-F238E27FC236}">
                <a16:creationId xmlns:a16="http://schemas.microsoft.com/office/drawing/2014/main" id="{D3B33D9E-56E0-969F-A344-089E73B86159}"/>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FB59FC76-F766-4895-84AA-B5D3B9259C73}" type="slidenum">
              <a:rPr lang="en-US" altLang="en-US" smtClean="0"/>
              <a:pPr/>
              <a:t>24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CC28FEE0-BDA3-29C9-0737-4056F9EFC46C}"/>
              </a:ext>
            </a:extLst>
          </p:cNvPr>
          <p:cNvSpPr>
            <a:spLocks noGrp="1" noRot="1" noChangeAspect="1" noChangeArrowheads="1" noTextEdit="1"/>
          </p:cNvSpPr>
          <p:nvPr>
            <p:ph type="sldImg"/>
          </p:nvPr>
        </p:nvSpPr>
        <p:spPr>
          <a:xfrm>
            <a:off x="381000" y="685800"/>
            <a:ext cx="6096000" cy="3429000"/>
          </a:xfrm>
          <a:ln/>
        </p:spPr>
      </p:sp>
      <p:sp>
        <p:nvSpPr>
          <p:cNvPr id="51203" name="Notes Placeholder 2">
            <a:extLst>
              <a:ext uri="{FF2B5EF4-FFF2-40B4-BE49-F238E27FC236}">
                <a16:creationId xmlns:a16="http://schemas.microsoft.com/office/drawing/2014/main" id="{0A5E289F-D1EB-6149-97EC-078B8222039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cs typeface="Arial" panose="020B0604020202020204" pitchFamily="34" charset="0"/>
            </a:endParaRPr>
          </a:p>
        </p:txBody>
      </p:sp>
      <p:sp>
        <p:nvSpPr>
          <p:cNvPr id="51204" name="Slide Number Placeholder 3">
            <a:extLst>
              <a:ext uri="{FF2B5EF4-FFF2-40B4-BE49-F238E27FC236}">
                <a16:creationId xmlns:a16="http://schemas.microsoft.com/office/drawing/2014/main" id="{CCB41F5F-E0EF-BD89-8A7B-14EC381685BE}"/>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8D7C2FF5-6388-43EC-BCE0-F8AECA78FA10}" type="slidenum">
              <a:rPr lang="en-US" altLang="en-US" smtClean="0"/>
              <a:pPr/>
              <a:t>25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5769856C-EFAA-760C-9B39-AB85277A59FE}"/>
              </a:ext>
            </a:extLst>
          </p:cNvPr>
          <p:cNvSpPr>
            <a:spLocks noGrp="1" noRot="1" noChangeAspect="1" noChangeArrowheads="1" noTextEdit="1"/>
          </p:cNvSpPr>
          <p:nvPr>
            <p:ph type="sldImg"/>
          </p:nvPr>
        </p:nvSpPr>
        <p:spPr>
          <a:xfrm>
            <a:off x="381000" y="685800"/>
            <a:ext cx="6096000" cy="3429000"/>
          </a:xfrm>
          <a:ln/>
        </p:spPr>
      </p:sp>
      <p:sp>
        <p:nvSpPr>
          <p:cNvPr id="53251" name="Notes Placeholder 2">
            <a:extLst>
              <a:ext uri="{FF2B5EF4-FFF2-40B4-BE49-F238E27FC236}">
                <a16:creationId xmlns:a16="http://schemas.microsoft.com/office/drawing/2014/main" id="{C3B269BF-5DE7-31C8-6BC9-396CE672FA4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cs typeface="Arial" panose="020B0604020202020204" pitchFamily="34" charset="0"/>
            </a:endParaRPr>
          </a:p>
        </p:txBody>
      </p:sp>
      <p:sp>
        <p:nvSpPr>
          <p:cNvPr id="53252" name="Slide Number Placeholder 3">
            <a:extLst>
              <a:ext uri="{FF2B5EF4-FFF2-40B4-BE49-F238E27FC236}">
                <a16:creationId xmlns:a16="http://schemas.microsoft.com/office/drawing/2014/main" id="{C52E4E24-103A-E260-8F26-BA74644A5092}"/>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2CD49539-A70D-4275-A15D-68CB02E55254}" type="slidenum">
              <a:rPr lang="en-US" altLang="en-US" smtClean="0"/>
              <a:pPr/>
              <a:t>26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7F26AEF-8E18-467C-93E0-E1455CBE531F}" type="slidenum">
              <a:rPr lang="en-US" smtClean="0"/>
              <a:pPr/>
              <a:t>40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F26AEF-8E18-467C-93E0-E1455CBE531F}" type="slidenum">
              <a:rPr lang="en-US" smtClean="0"/>
              <a:pPr/>
              <a:t>41</a:t>
            </a:fld>
            <a:endParaRPr lang="en-US"/>
          </a:p>
        </p:txBody>
      </p:sp>
    </p:spTree>
    <p:extLst>
      <p:ext uri="{BB962C8B-B14F-4D97-AF65-F5344CB8AC3E}">
        <p14:creationId xmlns:p14="http://schemas.microsoft.com/office/powerpoint/2010/main" val="37719445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F26AEF-8E18-467C-93E0-E1455CBE531F}" type="slidenum">
              <a:rPr lang="en-US" smtClean="0"/>
              <a:pPr/>
              <a:t>42</a:t>
            </a:fld>
            <a:endParaRPr lang="en-US"/>
          </a:p>
        </p:txBody>
      </p:sp>
    </p:spTree>
    <p:extLst>
      <p:ext uri="{BB962C8B-B14F-4D97-AF65-F5344CB8AC3E}">
        <p14:creationId xmlns:p14="http://schemas.microsoft.com/office/powerpoint/2010/main" val="2003769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D06B0388-62C6-A851-EBCF-7DC3A96AE573}"/>
              </a:ext>
            </a:extLst>
          </p:cNvPr>
          <p:cNvSpPr>
            <a:spLocks noGrp="1" noRot="1" noChangeAspect="1" noChangeArrowheads="1" noTextEdit="1"/>
          </p:cNvSpPr>
          <p:nvPr>
            <p:ph type="sldImg"/>
          </p:nvPr>
        </p:nvSpPr>
        <p:spPr>
          <a:xfrm>
            <a:off x="381000" y="685800"/>
            <a:ext cx="6096000" cy="3429000"/>
          </a:xfrm>
          <a:ln/>
        </p:spPr>
      </p:sp>
      <p:sp>
        <p:nvSpPr>
          <p:cNvPr id="13315" name="Notes Placeholder 2">
            <a:extLst>
              <a:ext uri="{FF2B5EF4-FFF2-40B4-BE49-F238E27FC236}">
                <a16:creationId xmlns:a16="http://schemas.microsoft.com/office/drawing/2014/main" id="{8E1044A5-2A51-0554-4176-5001ACB2FDA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cs typeface="Arial" panose="020B0604020202020204" pitchFamily="34" charset="0"/>
              </a:rPr>
              <a:t>Historical analogies lead to the same conclusion. There are compelling historical examples in which society wide surveillance has led to a significant society wide reduction in self-realization. Society wide surveillance in the United States is not now as repressive as it is in the historical examples, but add that surveillance tends to become increasingly repressive, and there is ample reason to worry about the future. CHRISTIAN PARENTI, THE SOFT CAGE: SURVEILLANCE IN AMERICA FROM SLAVERY TO THE WAR ON TERROR (2004).</a:t>
            </a:r>
          </a:p>
          <a:p>
            <a:endParaRPr lang="en-US" altLang="en-US">
              <a:latin typeface="Arial" panose="020B0604020202020204" pitchFamily="34" charset="0"/>
              <a:cs typeface="Arial" panose="020B0604020202020204" pitchFamily="34" charset="0"/>
            </a:endParaRPr>
          </a:p>
        </p:txBody>
      </p:sp>
      <p:sp>
        <p:nvSpPr>
          <p:cNvPr id="13316" name="Slide Number Placeholder 3">
            <a:extLst>
              <a:ext uri="{FF2B5EF4-FFF2-40B4-BE49-F238E27FC236}">
                <a16:creationId xmlns:a16="http://schemas.microsoft.com/office/drawing/2014/main" id="{3EED8D97-0082-91EA-6E7C-6D16FACB2EC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pPr>
            <a:fld id="{AD1D75D1-9945-48AB-884F-AAA293113443}" type="slidenum">
              <a:rPr lang="en-US" altLang="en-US" smtClean="0"/>
              <a:pPr>
                <a:spcBef>
                  <a:spcPct val="0"/>
                </a:spcBef>
              </a:pPr>
              <a:t>7</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B38A0A-FAED-4BC2-83D1-BC9B3AE99190}" type="slidenum">
              <a:rPr lang="en-US" smtClean="0"/>
              <a:t>43</a:t>
            </a:fld>
            <a:endParaRPr lang="en-US" dirty="0"/>
          </a:p>
        </p:txBody>
      </p:sp>
    </p:spTree>
    <p:extLst>
      <p:ext uri="{BB962C8B-B14F-4D97-AF65-F5344CB8AC3E}">
        <p14:creationId xmlns:p14="http://schemas.microsoft.com/office/powerpoint/2010/main" val="1417866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784AC4C4-E2A1-4C68-8EF2-413E1054932D}"/>
              </a:ext>
            </a:extLst>
          </p:cNvPr>
          <p:cNvSpPr>
            <a:spLocks noGrp="1" noRot="1" noChangeAspect="1" noChangeArrowheads="1" noTextEdit="1"/>
          </p:cNvSpPr>
          <p:nvPr>
            <p:ph type="sldImg"/>
          </p:nvPr>
        </p:nvSpPr>
        <p:spPr>
          <a:xfrm>
            <a:off x="381000" y="685800"/>
            <a:ext cx="6096000" cy="3429000"/>
          </a:xfrm>
          <a:ln/>
        </p:spPr>
      </p:sp>
      <p:sp>
        <p:nvSpPr>
          <p:cNvPr id="15363" name="Notes Placeholder 2">
            <a:extLst>
              <a:ext uri="{FF2B5EF4-FFF2-40B4-BE49-F238E27FC236}">
                <a16:creationId xmlns:a16="http://schemas.microsoft.com/office/drawing/2014/main" id="{72304E81-9D43-CF8A-5B98-17BA08092C2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Arial" panose="020B0604020202020204" pitchFamily="34" charset="0"/>
                <a:cs typeface="Arial" panose="020B0604020202020204" pitchFamily="34" charset="0"/>
              </a:rPr>
              <a:t>“it is not that the beautiful totality of the individual is amputated, repressed, altered by our social order, it is rather that the individual is carefully fabricated in it, according to a whole technique of forces and bodies.” The “fabricated self” claim—as a claim about what is happening </a:t>
            </a:r>
            <a:r>
              <a:rPr lang="en-US" altLang="en-US" i="1">
                <a:latin typeface="Arial" panose="020B0604020202020204" pitchFamily="34" charset="0"/>
                <a:cs typeface="Arial" panose="020B0604020202020204" pitchFamily="34" charset="0"/>
              </a:rPr>
              <a:t>now</a:t>
            </a:r>
            <a:r>
              <a:rPr lang="en-US" altLang="en-US">
                <a:latin typeface="Arial" panose="020B0604020202020204" pitchFamily="34" charset="0"/>
                <a:cs typeface="Arial" panose="020B0604020202020204" pitchFamily="34" charset="0"/>
              </a:rPr>
              <a:t>—is common. David Lyon for example says that surveillance “‘makes up’ the data double, our online persona, and that entity then acts back on those with whom the data are associated, informing us who we are, what we should desire or hope for, including whom we should become.” Others express a similar insight in a variety of metaphors. Surveillance makes people into “mere algorithm fodder,” “nodes of information production,” puppets manipulated through “invisible threads.” More elaborately: </a:t>
            </a:r>
          </a:p>
          <a:p>
            <a:r>
              <a:rPr lang="en-US" altLang="en-US">
                <a:latin typeface="Arial" panose="020B0604020202020204" pitchFamily="34" charset="0"/>
                <a:cs typeface="Arial" panose="020B0604020202020204" pitchFamily="34" charset="0"/>
              </a:rPr>
              <a:t>We are constantly confronted with the anticipated statistical verification of our behavior, and absorbed by this permanent refraction of our least movements, we are no longer confronted with our own will. We are no longer even alienated . . . Each individual is forced despite himself or herself into the undivided coherency of statistics. There is in this a positive absorption into the transparency of computers, which is something worse than alienation.  </a:t>
            </a:r>
          </a:p>
          <a:p>
            <a:r>
              <a:rPr lang="en-US" altLang="en-US">
                <a:latin typeface="Arial" panose="020B0604020202020204" pitchFamily="34" charset="0"/>
                <a:cs typeface="Arial" panose="020B0604020202020204" pitchFamily="34" charset="0"/>
              </a:rPr>
              <a:t>Michel Foucault, Discipline &amp; Punish: The Birth of the Prison 217 (Alan Sheridan tran., 1995).</a:t>
            </a:r>
          </a:p>
          <a:p>
            <a:r>
              <a:rPr lang="en-US" altLang="en-US">
                <a:latin typeface="Arial" panose="020B0604020202020204" pitchFamily="34" charset="0"/>
                <a:cs typeface="Arial" panose="020B0604020202020204" pitchFamily="34" charset="0"/>
              </a:rPr>
              <a:t>David Lyon, Surveillance After Snowden (2015).</a:t>
            </a:r>
          </a:p>
          <a:p>
            <a:r>
              <a:rPr lang="en-US" altLang="en-US">
                <a:latin typeface="Arial" panose="020B0604020202020204" pitchFamily="34" charset="0"/>
                <a:cs typeface="Arial" panose="020B0604020202020204" pitchFamily="34" charset="0"/>
              </a:rPr>
              <a:t>Pasquale, </a:t>
            </a:r>
            <a:r>
              <a:rPr lang="en-US" altLang="en-US" i="1">
                <a:latin typeface="Arial" panose="020B0604020202020204" pitchFamily="34" charset="0"/>
                <a:cs typeface="Arial" panose="020B0604020202020204" pitchFamily="34" charset="0"/>
              </a:rPr>
              <a:t>supra </a:t>
            </a:r>
            <a:r>
              <a:rPr lang="en-US" altLang="en-US">
                <a:latin typeface="Arial" panose="020B0604020202020204" pitchFamily="34" charset="0"/>
                <a:cs typeface="Arial" panose="020B0604020202020204" pitchFamily="34" charset="0"/>
              </a:rPr>
              <a:t>note 48 at 198.</a:t>
            </a:r>
          </a:p>
          <a:p>
            <a:r>
              <a:rPr lang="en-US" altLang="en-US">
                <a:latin typeface="Arial" panose="020B0604020202020204" pitchFamily="34" charset="0"/>
                <a:cs typeface="Arial" panose="020B0604020202020204" pitchFamily="34" charset="0"/>
              </a:rPr>
              <a:t>Ronald J. Deibert, Black code: inside the battle for cyberspace 63 (2011) (noting that “we no longer move about our lives as self-contained beings, but as nodes of information production in a dense network of digital relations involving other nodes of information production”).</a:t>
            </a:r>
          </a:p>
          <a:p>
            <a:r>
              <a:rPr lang="en-US" altLang="en-US">
                <a:latin typeface="Arial" panose="020B0604020202020204" pitchFamily="34" charset="0"/>
                <a:cs typeface="Arial" panose="020B0604020202020204" pitchFamily="34" charset="0"/>
              </a:rPr>
              <a:t>Aleksandr Solzhenitsyn, Cancer Ward 208 (2003). The full quote is: </a:t>
            </a:r>
          </a:p>
          <a:p>
            <a:r>
              <a:rPr lang="en-US" altLang="en-US">
                <a:latin typeface="Arial" panose="020B0604020202020204" pitchFamily="34" charset="0"/>
                <a:cs typeface="Arial" panose="020B0604020202020204" pitchFamily="34" charset="0"/>
              </a:rPr>
              <a:t>As every man goes through life he fills in a number of forms for the record, each containing a number of questions . .. There are thus hundreds of little threads radiating from every man, millions of threads in all. . . They are not visible . . . but every man is constantly aware of their existence.... Each man, permanently aware of his own invisible threads, naturally develops a respect for the people who manipulate the threads.</a:t>
            </a:r>
          </a:p>
          <a:p>
            <a:r>
              <a:rPr lang="en-US" altLang="en-US">
                <a:latin typeface="Arial" panose="020B0604020202020204" pitchFamily="34" charset="0"/>
                <a:cs typeface="Arial" panose="020B0604020202020204" pitchFamily="34" charset="0"/>
              </a:rPr>
              <a:t>Bruce Schneier has applied the passage to contemporary surveillance. Bruce Schneier: The Value of Privacy The Washington Note by Steven Clemons The Washington Note (2006), http://washingtonnote.com/bruce_schneier_1/. </a:t>
            </a:r>
          </a:p>
          <a:p>
            <a:r>
              <a:rPr lang="en-US" altLang="en-US">
                <a:latin typeface="Arial" panose="020B0604020202020204" pitchFamily="34" charset="0"/>
                <a:cs typeface="Arial" panose="020B0604020202020204" pitchFamily="34" charset="0"/>
              </a:rPr>
              <a:t>Jean Baudrillard, Jean Baudrillard: Selected Writings 210 (Mark Poster ed., Jacques Mourrain tran., 2nd ed. 2002).  </a:t>
            </a:r>
          </a:p>
          <a:p>
            <a:endParaRPr lang="en-US" altLang="en-US">
              <a:latin typeface="Arial" panose="020B0604020202020204" pitchFamily="34" charset="0"/>
              <a:cs typeface="Arial" panose="020B0604020202020204" pitchFamily="34" charset="0"/>
            </a:endParaRPr>
          </a:p>
        </p:txBody>
      </p:sp>
      <p:sp>
        <p:nvSpPr>
          <p:cNvPr id="15364" name="Slide Number Placeholder 3">
            <a:extLst>
              <a:ext uri="{FF2B5EF4-FFF2-40B4-BE49-F238E27FC236}">
                <a16:creationId xmlns:a16="http://schemas.microsoft.com/office/drawing/2014/main" id="{84B9C2AF-CD33-BCC6-D414-8A8F242BCD3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Bef>
                <a:spcPct val="0"/>
              </a:spcBef>
            </a:pPr>
            <a:fld id="{FC299FDA-D243-4E38-BC6F-B2105CE95B5F}" type="slidenum">
              <a:rPr lang="en-US" altLang="en-US" smtClean="0"/>
              <a:pPr>
                <a:spcBef>
                  <a:spcPct val="0"/>
                </a:spcBef>
              </a:pPr>
              <a:t>8</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9ADF6289-5377-FD20-9FEF-5E126C7EE8D7}"/>
              </a:ext>
            </a:extLst>
          </p:cNvPr>
          <p:cNvSpPr>
            <a:spLocks noGrp="1" noRot="1" noChangeAspect="1" noChangeArrowheads="1" noTextEdit="1"/>
          </p:cNvSpPr>
          <p:nvPr>
            <p:ph type="sldImg"/>
          </p:nvPr>
        </p:nvSpPr>
        <p:spPr>
          <a:xfrm>
            <a:off x="381000" y="685800"/>
            <a:ext cx="6096000" cy="3429000"/>
          </a:xfrm>
          <a:ln/>
        </p:spPr>
      </p:sp>
      <p:sp>
        <p:nvSpPr>
          <p:cNvPr id="28675" name="Notes Placeholder 2">
            <a:extLst>
              <a:ext uri="{FF2B5EF4-FFF2-40B4-BE49-F238E27FC236}">
                <a16:creationId xmlns:a16="http://schemas.microsoft.com/office/drawing/2014/main" id="{9AC3B9C2-810D-0067-869B-8430BEA63B6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cs typeface="Arial" panose="020B0604020202020204" pitchFamily="34" charset="0"/>
            </a:endParaRPr>
          </a:p>
        </p:txBody>
      </p:sp>
      <p:sp>
        <p:nvSpPr>
          <p:cNvPr id="28676" name="Slide Number Placeholder 3">
            <a:extLst>
              <a:ext uri="{FF2B5EF4-FFF2-40B4-BE49-F238E27FC236}">
                <a16:creationId xmlns:a16="http://schemas.microsoft.com/office/drawing/2014/main" id="{ABCE3DF8-4C0D-976C-4BDD-2079EB01DCFE}"/>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3B022B63-0741-493E-A7AD-0DC404D05882}" type="slidenum">
              <a:rPr lang="en-US" altLang="en-US" smtClean="0"/>
              <a:pPr/>
              <a:t>14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49FDDF74-224D-5FBB-5B37-C2A9374C823A}"/>
              </a:ext>
            </a:extLst>
          </p:cNvPr>
          <p:cNvSpPr>
            <a:spLocks noGrp="1" noRot="1" noChangeAspect="1" noChangeArrowheads="1" noTextEdit="1"/>
          </p:cNvSpPr>
          <p:nvPr>
            <p:ph type="sldImg"/>
          </p:nvPr>
        </p:nvSpPr>
        <p:spPr>
          <a:xfrm>
            <a:off x="381000" y="685800"/>
            <a:ext cx="6096000" cy="3429000"/>
          </a:xfrm>
          <a:ln/>
        </p:spPr>
      </p:sp>
      <p:sp>
        <p:nvSpPr>
          <p:cNvPr id="30723" name="Notes Placeholder 2">
            <a:extLst>
              <a:ext uri="{FF2B5EF4-FFF2-40B4-BE49-F238E27FC236}">
                <a16:creationId xmlns:a16="http://schemas.microsoft.com/office/drawing/2014/main" id="{C1F1F96A-1B98-1BE9-BAED-E635F32C77B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cs typeface="Arial" panose="020B0604020202020204" pitchFamily="34" charset="0"/>
            </a:endParaRPr>
          </a:p>
        </p:txBody>
      </p:sp>
      <p:sp>
        <p:nvSpPr>
          <p:cNvPr id="30724" name="Slide Number Placeholder 3">
            <a:extLst>
              <a:ext uri="{FF2B5EF4-FFF2-40B4-BE49-F238E27FC236}">
                <a16:creationId xmlns:a16="http://schemas.microsoft.com/office/drawing/2014/main" id="{F74CF3CB-ED5A-49BD-FD64-A53C82D9A277}"/>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2DB198CE-27E7-4E40-95E0-EBAC55D3FC02}" type="slidenum">
              <a:rPr lang="en-US" altLang="en-US" smtClean="0"/>
              <a:pPr/>
              <a:t>15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D58DD042-97F5-4393-4A50-E8DE2EB9D151}"/>
              </a:ext>
            </a:extLst>
          </p:cNvPr>
          <p:cNvSpPr>
            <a:spLocks noGrp="1" noRot="1" noChangeAspect="1" noChangeArrowheads="1" noTextEdit="1"/>
          </p:cNvSpPr>
          <p:nvPr>
            <p:ph type="sldImg"/>
          </p:nvPr>
        </p:nvSpPr>
        <p:spPr>
          <a:xfrm>
            <a:off x="381000" y="685800"/>
            <a:ext cx="6096000" cy="3429000"/>
          </a:xfrm>
          <a:ln/>
        </p:spPr>
      </p:sp>
      <p:sp>
        <p:nvSpPr>
          <p:cNvPr id="32771" name="Notes Placeholder 2">
            <a:extLst>
              <a:ext uri="{FF2B5EF4-FFF2-40B4-BE49-F238E27FC236}">
                <a16:creationId xmlns:a16="http://schemas.microsoft.com/office/drawing/2014/main" id="{D344C291-F92C-8FF7-F3AA-F69CC71A08F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cs typeface="Arial" panose="020B0604020202020204" pitchFamily="34" charset="0"/>
            </a:endParaRPr>
          </a:p>
        </p:txBody>
      </p:sp>
      <p:sp>
        <p:nvSpPr>
          <p:cNvPr id="32772" name="Slide Number Placeholder 3">
            <a:extLst>
              <a:ext uri="{FF2B5EF4-FFF2-40B4-BE49-F238E27FC236}">
                <a16:creationId xmlns:a16="http://schemas.microsoft.com/office/drawing/2014/main" id="{D30D3A83-07A4-0DFD-4AB3-9A3203115FA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D64EF7CF-57BF-450D-8061-31F9B7F0BF99}" type="slidenum">
              <a:rPr lang="en-US" altLang="en-US" smtClean="0"/>
              <a:pPr/>
              <a:t>16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14DD4917-4A05-B101-B720-F6567F34B87C}"/>
              </a:ext>
            </a:extLst>
          </p:cNvPr>
          <p:cNvSpPr>
            <a:spLocks noGrp="1" noRot="1" noChangeAspect="1" noChangeArrowheads="1" noTextEdit="1"/>
          </p:cNvSpPr>
          <p:nvPr>
            <p:ph type="sldImg"/>
          </p:nvPr>
        </p:nvSpPr>
        <p:spPr>
          <a:xfrm>
            <a:off x="381000" y="685800"/>
            <a:ext cx="6096000" cy="3429000"/>
          </a:xfrm>
          <a:ln/>
        </p:spPr>
      </p:sp>
      <p:sp>
        <p:nvSpPr>
          <p:cNvPr id="34819" name="Notes Placeholder 2">
            <a:extLst>
              <a:ext uri="{FF2B5EF4-FFF2-40B4-BE49-F238E27FC236}">
                <a16:creationId xmlns:a16="http://schemas.microsoft.com/office/drawing/2014/main" id="{50BEC6F4-45F3-83F7-A67A-B699E8CB718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cs typeface="Arial" panose="020B0604020202020204" pitchFamily="34" charset="0"/>
            </a:endParaRPr>
          </a:p>
        </p:txBody>
      </p:sp>
      <p:sp>
        <p:nvSpPr>
          <p:cNvPr id="34820" name="Slide Number Placeholder 3">
            <a:extLst>
              <a:ext uri="{FF2B5EF4-FFF2-40B4-BE49-F238E27FC236}">
                <a16:creationId xmlns:a16="http://schemas.microsoft.com/office/drawing/2014/main" id="{8DED1BC8-CA93-A6EC-FEE5-1BBB7A8C86DD}"/>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C331931D-FF1A-49E1-8006-B35A79161183}" type="slidenum">
              <a:rPr lang="en-US" altLang="en-US" smtClean="0"/>
              <a:pPr/>
              <a:t>17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8A0045E8-0BED-CBFA-468E-620568304DE4}"/>
              </a:ext>
            </a:extLst>
          </p:cNvPr>
          <p:cNvSpPr>
            <a:spLocks noGrp="1" noRot="1" noChangeAspect="1" noChangeArrowheads="1" noTextEdit="1"/>
          </p:cNvSpPr>
          <p:nvPr>
            <p:ph type="sldImg"/>
          </p:nvPr>
        </p:nvSpPr>
        <p:spPr>
          <a:xfrm>
            <a:off x="381000" y="685800"/>
            <a:ext cx="6096000" cy="3429000"/>
          </a:xfrm>
          <a:ln/>
        </p:spPr>
      </p:sp>
      <p:sp>
        <p:nvSpPr>
          <p:cNvPr id="36867" name="Notes Placeholder 2">
            <a:extLst>
              <a:ext uri="{FF2B5EF4-FFF2-40B4-BE49-F238E27FC236}">
                <a16:creationId xmlns:a16="http://schemas.microsoft.com/office/drawing/2014/main" id="{562DFF26-3C8B-9256-4BE3-F78074AA1E5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cs typeface="Arial" panose="020B0604020202020204" pitchFamily="34" charset="0"/>
            </a:endParaRPr>
          </a:p>
        </p:txBody>
      </p:sp>
      <p:sp>
        <p:nvSpPr>
          <p:cNvPr id="36868" name="Slide Number Placeholder 3">
            <a:extLst>
              <a:ext uri="{FF2B5EF4-FFF2-40B4-BE49-F238E27FC236}">
                <a16:creationId xmlns:a16="http://schemas.microsoft.com/office/drawing/2014/main" id="{13B500C6-4C55-2FF1-CBAA-0C57A294D020}"/>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D1C6B84F-CC54-41B3-BF63-A556636D6EE4}" type="slidenum">
              <a:rPr lang="en-US" altLang="en-US" smtClean="0"/>
              <a:pPr/>
              <a:t>18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391BD682-F8AB-AF1D-1A1B-430ADD0E40D7}"/>
              </a:ext>
            </a:extLst>
          </p:cNvPr>
          <p:cNvSpPr>
            <a:spLocks noGrp="1" noRot="1" noChangeAspect="1" noChangeArrowheads="1" noTextEdit="1"/>
          </p:cNvSpPr>
          <p:nvPr>
            <p:ph type="sldImg"/>
          </p:nvPr>
        </p:nvSpPr>
        <p:spPr>
          <a:xfrm>
            <a:off x="381000" y="685800"/>
            <a:ext cx="6096000" cy="3429000"/>
          </a:xfrm>
          <a:ln/>
        </p:spPr>
      </p:sp>
      <p:sp>
        <p:nvSpPr>
          <p:cNvPr id="38915" name="Notes Placeholder 2">
            <a:extLst>
              <a:ext uri="{FF2B5EF4-FFF2-40B4-BE49-F238E27FC236}">
                <a16:creationId xmlns:a16="http://schemas.microsoft.com/office/drawing/2014/main" id="{27E38C66-FF9A-347A-1975-6A6F354136A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cs typeface="Arial" panose="020B0604020202020204" pitchFamily="34" charset="0"/>
            </a:endParaRPr>
          </a:p>
        </p:txBody>
      </p:sp>
      <p:sp>
        <p:nvSpPr>
          <p:cNvPr id="38916" name="Slide Number Placeholder 3">
            <a:extLst>
              <a:ext uri="{FF2B5EF4-FFF2-40B4-BE49-F238E27FC236}">
                <a16:creationId xmlns:a16="http://schemas.microsoft.com/office/drawing/2014/main" id="{4EE4E360-B592-E8C5-FC6D-052B142851D1}"/>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90D894F7-48DD-4AEC-9E6C-83281F72A48C}" type="slidenum">
              <a:rPr lang="en-US" altLang="en-US" smtClean="0"/>
              <a:pPr/>
              <a:t>19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Freeform 7">
            <a:extLst>
              <a:ext uri="{FF2B5EF4-FFF2-40B4-BE49-F238E27FC236}">
                <a16:creationId xmlns:a16="http://schemas.microsoft.com/office/drawing/2014/main" id="{60A4AEE9-586D-B6C6-C727-FDDF73C0BBC3}"/>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 name="Line 8">
            <a:extLst>
              <a:ext uri="{FF2B5EF4-FFF2-40B4-BE49-F238E27FC236}">
                <a16:creationId xmlns:a16="http://schemas.microsoft.com/office/drawing/2014/main" id="{E2240E96-00F5-DC01-48B2-0E2B5A55B0B9}"/>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34"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18435"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4" name="Rectangle 4">
            <a:extLst>
              <a:ext uri="{FF2B5EF4-FFF2-40B4-BE49-F238E27FC236}">
                <a16:creationId xmlns:a16="http://schemas.microsoft.com/office/drawing/2014/main" id="{26938169-D4EF-2060-3F67-30B6BA4E7C0A}"/>
              </a:ext>
            </a:extLst>
          </p:cNvPr>
          <p:cNvSpPr>
            <a:spLocks noGrp="1" noChangeArrowheads="1"/>
          </p:cNvSpPr>
          <p:nvPr>
            <p:ph type="dt" sz="half" idx="10"/>
          </p:nvPr>
        </p:nvSpPr>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9D7AF47-DCF5-6548-99EC-295546C948DD}"/>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30D75FC6-E0D3-BA18-4DFF-1798E4560705}"/>
              </a:ext>
            </a:extLst>
          </p:cNvPr>
          <p:cNvSpPr>
            <a:spLocks noGrp="1" noChangeArrowheads="1"/>
          </p:cNvSpPr>
          <p:nvPr>
            <p:ph type="sldNum" sz="quarter" idx="12"/>
          </p:nvPr>
        </p:nvSpPr>
        <p:spPr/>
        <p:txBody>
          <a:bodyPr/>
          <a:lstStyle>
            <a:lvl1pPr>
              <a:defRPr/>
            </a:lvl1pPr>
          </a:lstStyle>
          <a:p>
            <a:pPr>
              <a:defRPr/>
            </a:pPr>
            <a:fld id="{21018D02-BF69-4B06-8AF0-8260AC59EE5A}" type="slidenum">
              <a:rPr lang="en-US" altLang="en-US"/>
              <a:pPr>
                <a:defRPr/>
              </a:pPr>
              <a:t>‹#›</a:t>
            </a:fld>
            <a:endParaRPr lang="en-US" altLang="en-US"/>
          </a:p>
        </p:txBody>
      </p:sp>
    </p:spTree>
    <p:extLst>
      <p:ext uri="{BB962C8B-B14F-4D97-AF65-F5344CB8AC3E}">
        <p14:creationId xmlns:p14="http://schemas.microsoft.com/office/powerpoint/2010/main" val="3164394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ED54B34-1E4D-563D-89D4-22455088C7F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3694DAF-1009-A7C9-99BB-31A0CD4D59F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B9EB21FD-B995-8F6F-5F6F-72C5E45127F1}"/>
              </a:ext>
            </a:extLst>
          </p:cNvPr>
          <p:cNvSpPr>
            <a:spLocks noGrp="1" noChangeArrowheads="1"/>
          </p:cNvSpPr>
          <p:nvPr>
            <p:ph type="sldNum" sz="quarter" idx="12"/>
          </p:nvPr>
        </p:nvSpPr>
        <p:spPr>
          <a:ln/>
        </p:spPr>
        <p:txBody>
          <a:bodyPr/>
          <a:lstStyle>
            <a:lvl1pPr>
              <a:defRPr/>
            </a:lvl1pPr>
          </a:lstStyle>
          <a:p>
            <a:pPr>
              <a:defRPr/>
            </a:pPr>
            <a:fld id="{70007C87-11E8-493D-B8AD-9E1A42BAAFC7}" type="slidenum">
              <a:rPr lang="en-US" altLang="en-US"/>
              <a:pPr>
                <a:defRPr/>
              </a:pPr>
              <a:t>‹#›</a:t>
            </a:fld>
            <a:endParaRPr lang="en-US" altLang="en-US"/>
          </a:p>
        </p:txBody>
      </p:sp>
    </p:spTree>
    <p:extLst>
      <p:ext uri="{BB962C8B-B14F-4D97-AF65-F5344CB8AC3E}">
        <p14:creationId xmlns:p14="http://schemas.microsoft.com/office/powerpoint/2010/main" val="1384386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D04C114-596C-91A2-EFA9-E84A88E2CA4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858D074-B751-950A-7C45-EE061C1707F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E65771D-ACF6-AEF3-1A07-F0ACE2393723}"/>
              </a:ext>
            </a:extLst>
          </p:cNvPr>
          <p:cNvSpPr>
            <a:spLocks noGrp="1" noChangeArrowheads="1"/>
          </p:cNvSpPr>
          <p:nvPr>
            <p:ph type="sldNum" sz="quarter" idx="12"/>
          </p:nvPr>
        </p:nvSpPr>
        <p:spPr>
          <a:ln/>
        </p:spPr>
        <p:txBody>
          <a:bodyPr/>
          <a:lstStyle>
            <a:lvl1pPr>
              <a:defRPr/>
            </a:lvl1pPr>
          </a:lstStyle>
          <a:p>
            <a:pPr>
              <a:defRPr/>
            </a:pPr>
            <a:fld id="{F9FD6989-2355-46BA-84B0-FF536F504C4C}" type="slidenum">
              <a:rPr lang="en-US" altLang="en-US"/>
              <a:pPr>
                <a:defRPr/>
              </a:pPr>
              <a:t>‹#›</a:t>
            </a:fld>
            <a:endParaRPr lang="en-US" altLang="en-US"/>
          </a:p>
        </p:txBody>
      </p:sp>
    </p:spTree>
    <p:extLst>
      <p:ext uri="{BB962C8B-B14F-4D97-AF65-F5344CB8AC3E}">
        <p14:creationId xmlns:p14="http://schemas.microsoft.com/office/powerpoint/2010/main" val="1304031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73B473E-076B-DCD3-9097-AB03AA9609C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43BACB8-DE37-3159-CE9B-7063B1C1A82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38CE674-67F0-06AC-F58C-3AD001A96844}"/>
              </a:ext>
            </a:extLst>
          </p:cNvPr>
          <p:cNvSpPr>
            <a:spLocks noGrp="1" noChangeArrowheads="1"/>
          </p:cNvSpPr>
          <p:nvPr>
            <p:ph type="sldNum" sz="quarter" idx="12"/>
          </p:nvPr>
        </p:nvSpPr>
        <p:spPr>
          <a:ln/>
        </p:spPr>
        <p:txBody>
          <a:bodyPr/>
          <a:lstStyle>
            <a:lvl1pPr>
              <a:defRPr/>
            </a:lvl1pPr>
          </a:lstStyle>
          <a:p>
            <a:pPr>
              <a:defRPr/>
            </a:pPr>
            <a:fld id="{8265B076-FA12-4FAC-A921-C352BCBA7E94}" type="slidenum">
              <a:rPr lang="en-US" altLang="en-US"/>
              <a:pPr>
                <a:defRPr/>
              </a:pPr>
              <a:t>‹#›</a:t>
            </a:fld>
            <a:endParaRPr lang="en-US" altLang="en-US"/>
          </a:p>
        </p:txBody>
      </p:sp>
    </p:spTree>
    <p:extLst>
      <p:ext uri="{BB962C8B-B14F-4D97-AF65-F5344CB8AC3E}">
        <p14:creationId xmlns:p14="http://schemas.microsoft.com/office/powerpoint/2010/main" val="1520125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E84DC85-8359-CA6D-6370-C661E95013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9060338-790B-8CF4-AF3F-404FF0863F3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921BCF3-A47C-822E-DFC6-B1EF607E95EE}"/>
              </a:ext>
            </a:extLst>
          </p:cNvPr>
          <p:cNvSpPr>
            <a:spLocks noGrp="1" noChangeArrowheads="1"/>
          </p:cNvSpPr>
          <p:nvPr>
            <p:ph type="sldNum" sz="quarter" idx="12"/>
          </p:nvPr>
        </p:nvSpPr>
        <p:spPr>
          <a:ln/>
        </p:spPr>
        <p:txBody>
          <a:bodyPr/>
          <a:lstStyle>
            <a:lvl1pPr>
              <a:defRPr/>
            </a:lvl1pPr>
          </a:lstStyle>
          <a:p>
            <a:pPr>
              <a:defRPr/>
            </a:pPr>
            <a:fld id="{142B8514-5E0B-4A33-845B-E9622B9FA8A7}" type="slidenum">
              <a:rPr lang="en-US" altLang="en-US"/>
              <a:pPr>
                <a:defRPr/>
              </a:pPr>
              <a:t>‹#›</a:t>
            </a:fld>
            <a:endParaRPr lang="en-US" altLang="en-US"/>
          </a:p>
        </p:txBody>
      </p:sp>
    </p:spTree>
    <p:extLst>
      <p:ext uri="{BB962C8B-B14F-4D97-AF65-F5344CB8AC3E}">
        <p14:creationId xmlns:p14="http://schemas.microsoft.com/office/powerpoint/2010/main" val="635264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A01050A5-CF9F-8B4F-C1BC-450A5D75CB7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6675D480-DF92-AE01-D345-D6C1E58856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3495DCB6-15A9-8C7E-1E30-B8ABA484B467}"/>
              </a:ext>
            </a:extLst>
          </p:cNvPr>
          <p:cNvSpPr>
            <a:spLocks noGrp="1" noChangeArrowheads="1"/>
          </p:cNvSpPr>
          <p:nvPr>
            <p:ph type="sldNum" sz="quarter" idx="12"/>
          </p:nvPr>
        </p:nvSpPr>
        <p:spPr>
          <a:ln/>
        </p:spPr>
        <p:txBody>
          <a:bodyPr/>
          <a:lstStyle>
            <a:lvl1pPr>
              <a:defRPr/>
            </a:lvl1pPr>
          </a:lstStyle>
          <a:p>
            <a:pPr>
              <a:defRPr/>
            </a:pPr>
            <a:fld id="{4E1937E8-8BA6-4830-8FD2-BD9AD13D232A}" type="slidenum">
              <a:rPr lang="en-US" altLang="en-US"/>
              <a:pPr>
                <a:defRPr/>
              </a:pPr>
              <a:t>‹#›</a:t>
            </a:fld>
            <a:endParaRPr lang="en-US" altLang="en-US"/>
          </a:p>
        </p:txBody>
      </p:sp>
    </p:spTree>
    <p:extLst>
      <p:ext uri="{BB962C8B-B14F-4D97-AF65-F5344CB8AC3E}">
        <p14:creationId xmlns:p14="http://schemas.microsoft.com/office/powerpoint/2010/main" val="31982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2BEBD895-6FED-5B1C-A6CC-8205268D32F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D8B895EE-D8EB-E6CF-D831-C3BD6936115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842E5562-E1D4-CF55-01E0-E29AF9A6E097}"/>
              </a:ext>
            </a:extLst>
          </p:cNvPr>
          <p:cNvSpPr>
            <a:spLocks noGrp="1" noChangeArrowheads="1"/>
          </p:cNvSpPr>
          <p:nvPr>
            <p:ph type="sldNum" sz="quarter" idx="12"/>
          </p:nvPr>
        </p:nvSpPr>
        <p:spPr>
          <a:ln/>
        </p:spPr>
        <p:txBody>
          <a:bodyPr/>
          <a:lstStyle>
            <a:lvl1pPr>
              <a:defRPr/>
            </a:lvl1pPr>
          </a:lstStyle>
          <a:p>
            <a:pPr>
              <a:defRPr/>
            </a:pPr>
            <a:fld id="{325ADEEE-BE55-46BC-A554-EDDFC42E4591}" type="slidenum">
              <a:rPr lang="en-US" altLang="en-US"/>
              <a:pPr>
                <a:defRPr/>
              </a:pPr>
              <a:t>‹#›</a:t>
            </a:fld>
            <a:endParaRPr lang="en-US" altLang="en-US"/>
          </a:p>
        </p:txBody>
      </p:sp>
    </p:spTree>
    <p:extLst>
      <p:ext uri="{BB962C8B-B14F-4D97-AF65-F5344CB8AC3E}">
        <p14:creationId xmlns:p14="http://schemas.microsoft.com/office/powerpoint/2010/main" val="2993215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ECE42F3-112E-A75E-13D2-947F31DED01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1E479078-4E4A-80D2-ABB8-6DED213B3EE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EE86D783-6323-57A7-737D-CBBA4BA15000}"/>
              </a:ext>
            </a:extLst>
          </p:cNvPr>
          <p:cNvSpPr>
            <a:spLocks noGrp="1" noChangeArrowheads="1"/>
          </p:cNvSpPr>
          <p:nvPr>
            <p:ph type="sldNum" sz="quarter" idx="12"/>
          </p:nvPr>
        </p:nvSpPr>
        <p:spPr>
          <a:ln/>
        </p:spPr>
        <p:txBody>
          <a:bodyPr/>
          <a:lstStyle>
            <a:lvl1pPr>
              <a:defRPr/>
            </a:lvl1pPr>
          </a:lstStyle>
          <a:p>
            <a:pPr>
              <a:defRPr/>
            </a:pPr>
            <a:fld id="{BCC6E9B8-0E91-4428-A250-D82E7DF3C778}" type="slidenum">
              <a:rPr lang="en-US" altLang="en-US"/>
              <a:pPr>
                <a:defRPr/>
              </a:pPr>
              <a:t>‹#›</a:t>
            </a:fld>
            <a:endParaRPr lang="en-US" altLang="en-US"/>
          </a:p>
        </p:txBody>
      </p:sp>
    </p:spTree>
    <p:extLst>
      <p:ext uri="{BB962C8B-B14F-4D97-AF65-F5344CB8AC3E}">
        <p14:creationId xmlns:p14="http://schemas.microsoft.com/office/powerpoint/2010/main" val="33239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24A32C6-720C-0545-7B0B-0B5D5B96AC9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8E04E67D-40FD-9DC0-EEBF-8A318667E40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DB48349F-973A-4366-2A4E-41D22FE9E7AE}"/>
              </a:ext>
            </a:extLst>
          </p:cNvPr>
          <p:cNvSpPr>
            <a:spLocks noGrp="1" noChangeArrowheads="1"/>
          </p:cNvSpPr>
          <p:nvPr>
            <p:ph type="sldNum" sz="quarter" idx="12"/>
          </p:nvPr>
        </p:nvSpPr>
        <p:spPr>
          <a:ln/>
        </p:spPr>
        <p:txBody>
          <a:bodyPr/>
          <a:lstStyle>
            <a:lvl1pPr>
              <a:defRPr/>
            </a:lvl1pPr>
          </a:lstStyle>
          <a:p>
            <a:pPr>
              <a:defRPr/>
            </a:pPr>
            <a:fld id="{5E5C5AEA-28B4-4D38-A7EC-6E84BB69B4E8}" type="slidenum">
              <a:rPr lang="en-US" altLang="en-US"/>
              <a:pPr>
                <a:defRPr/>
              </a:pPr>
              <a:t>‹#›</a:t>
            </a:fld>
            <a:endParaRPr lang="en-US" altLang="en-US"/>
          </a:p>
        </p:txBody>
      </p:sp>
    </p:spTree>
    <p:extLst>
      <p:ext uri="{BB962C8B-B14F-4D97-AF65-F5344CB8AC3E}">
        <p14:creationId xmlns:p14="http://schemas.microsoft.com/office/powerpoint/2010/main" val="866756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ECC82B4-FBB1-AA25-081E-C462E404805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62279FF-5BAC-8E75-CCDD-67AB001972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31214628-C793-1877-9740-A2DB3CC7C7AB}"/>
              </a:ext>
            </a:extLst>
          </p:cNvPr>
          <p:cNvSpPr>
            <a:spLocks noGrp="1" noChangeArrowheads="1"/>
          </p:cNvSpPr>
          <p:nvPr>
            <p:ph type="sldNum" sz="quarter" idx="12"/>
          </p:nvPr>
        </p:nvSpPr>
        <p:spPr>
          <a:ln/>
        </p:spPr>
        <p:txBody>
          <a:bodyPr/>
          <a:lstStyle>
            <a:lvl1pPr>
              <a:defRPr/>
            </a:lvl1pPr>
          </a:lstStyle>
          <a:p>
            <a:pPr>
              <a:defRPr/>
            </a:pPr>
            <a:fld id="{5B5ED220-501E-4E94-9BE5-1B4DDF0380AF}" type="slidenum">
              <a:rPr lang="en-US" altLang="en-US"/>
              <a:pPr>
                <a:defRPr/>
              </a:pPr>
              <a:t>‹#›</a:t>
            </a:fld>
            <a:endParaRPr lang="en-US" altLang="en-US"/>
          </a:p>
        </p:txBody>
      </p:sp>
    </p:spTree>
    <p:extLst>
      <p:ext uri="{BB962C8B-B14F-4D97-AF65-F5344CB8AC3E}">
        <p14:creationId xmlns:p14="http://schemas.microsoft.com/office/powerpoint/2010/main" val="3664169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4FD087C-5B2D-63F2-F341-41B5E0F12BA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9395B1B4-634E-DB80-78FF-EB4B11F60FC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05FA1D76-AB57-07DC-E13D-6A9B4AA22057}"/>
              </a:ext>
            </a:extLst>
          </p:cNvPr>
          <p:cNvSpPr>
            <a:spLocks noGrp="1" noChangeArrowheads="1"/>
          </p:cNvSpPr>
          <p:nvPr>
            <p:ph type="sldNum" sz="quarter" idx="12"/>
          </p:nvPr>
        </p:nvSpPr>
        <p:spPr>
          <a:ln/>
        </p:spPr>
        <p:txBody>
          <a:bodyPr/>
          <a:lstStyle>
            <a:lvl1pPr>
              <a:defRPr/>
            </a:lvl1pPr>
          </a:lstStyle>
          <a:p>
            <a:pPr>
              <a:defRPr/>
            </a:pPr>
            <a:fld id="{09CE3CBC-6B86-4A88-ABDE-25BE9C08E2F7}" type="slidenum">
              <a:rPr lang="en-US" altLang="en-US"/>
              <a:pPr>
                <a:defRPr/>
              </a:pPr>
              <a:t>‹#›</a:t>
            </a:fld>
            <a:endParaRPr lang="en-US" altLang="en-US"/>
          </a:p>
        </p:txBody>
      </p:sp>
    </p:spTree>
    <p:extLst>
      <p:ext uri="{BB962C8B-B14F-4D97-AF65-F5344CB8AC3E}">
        <p14:creationId xmlns:p14="http://schemas.microsoft.com/office/powerpoint/2010/main" val="2365491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BDD93EE-DC9C-2FF1-9E0B-1809122681DE}"/>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3DFC2FD-F980-200D-5C5D-D25564DE9E8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7412" name="Rectangle 4">
            <a:extLst>
              <a:ext uri="{FF2B5EF4-FFF2-40B4-BE49-F238E27FC236}">
                <a16:creationId xmlns:a16="http://schemas.microsoft.com/office/drawing/2014/main" id="{F5FC9F36-0E49-62A5-A92D-B48A27CECC1D}"/>
              </a:ext>
            </a:extLst>
          </p:cNvPr>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Garamond" pitchFamily="18" charset="0"/>
              </a:defRPr>
            </a:lvl1pPr>
          </a:lstStyle>
          <a:p>
            <a:pPr>
              <a:defRPr/>
            </a:pPr>
            <a:endParaRPr lang="en-US" altLang="en-US"/>
          </a:p>
        </p:txBody>
      </p:sp>
      <p:sp>
        <p:nvSpPr>
          <p:cNvPr id="17413" name="Rectangle 5">
            <a:extLst>
              <a:ext uri="{FF2B5EF4-FFF2-40B4-BE49-F238E27FC236}">
                <a16:creationId xmlns:a16="http://schemas.microsoft.com/office/drawing/2014/main" id="{826361B7-BE45-87BB-7944-FBE6FDD028F6}"/>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Garamond" pitchFamily="18" charset="0"/>
              </a:defRPr>
            </a:lvl1pPr>
          </a:lstStyle>
          <a:p>
            <a:pPr>
              <a:defRPr/>
            </a:pPr>
            <a:endParaRPr lang="en-US" altLang="en-US"/>
          </a:p>
        </p:txBody>
      </p:sp>
      <p:sp>
        <p:nvSpPr>
          <p:cNvPr id="17414" name="Rectangle 6">
            <a:extLst>
              <a:ext uri="{FF2B5EF4-FFF2-40B4-BE49-F238E27FC236}">
                <a16:creationId xmlns:a16="http://schemas.microsoft.com/office/drawing/2014/main" id="{3EAFF225-9B44-B706-32B2-E1796F7444EE}"/>
              </a:ext>
            </a:extLst>
          </p:cNvPr>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D670FE68-1190-43EF-849F-B4618AA46482}" type="slidenum">
              <a:rPr lang="en-US" altLang="en-US"/>
              <a:pPr>
                <a:defRPr/>
              </a:pPr>
              <a:t>‹#›</a:t>
            </a:fld>
            <a:endParaRPr lang="en-US" altLang="en-US"/>
          </a:p>
        </p:txBody>
      </p:sp>
      <p:sp>
        <p:nvSpPr>
          <p:cNvPr id="1031" name="Freeform 7">
            <a:extLst>
              <a:ext uri="{FF2B5EF4-FFF2-40B4-BE49-F238E27FC236}">
                <a16:creationId xmlns:a16="http://schemas.microsoft.com/office/drawing/2014/main" id="{B68C5906-9833-4954-F9F3-6DFBB9095673}"/>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318" r:id="rId1"/>
    <p:sldLayoutId id="2147484308" r:id="rId2"/>
    <p:sldLayoutId id="2147484309" r:id="rId3"/>
    <p:sldLayoutId id="2147484310" r:id="rId4"/>
    <p:sldLayoutId id="2147484311" r:id="rId5"/>
    <p:sldLayoutId id="2147484312" r:id="rId6"/>
    <p:sldLayoutId id="2147484313" r:id="rId7"/>
    <p:sldLayoutId id="2147484314" r:id="rId8"/>
    <p:sldLayoutId id="2147484315" r:id="rId9"/>
    <p:sldLayoutId id="2147484316" r:id="rId10"/>
    <p:sldLayoutId id="2147484317" r:id="rId11"/>
  </p:sldLayoutIdLst>
  <p:txStyles>
    <p:titleStyle>
      <a:lvl1pPr algn="l" rtl="0" eaLnBrk="0" fontAlgn="base" hangingPunct="0">
        <a:spcBef>
          <a:spcPct val="0"/>
        </a:spcBef>
        <a:spcAft>
          <a:spcPct val="0"/>
        </a:spcAft>
        <a:defRPr sz="4200">
          <a:solidFill>
            <a:schemeClr val="tx1"/>
          </a:solidFill>
          <a:latin typeface="+mj-lt"/>
          <a:ea typeface="MS PGothic" pitchFamily="34" charset="-128"/>
          <a:cs typeface="+mj-cs"/>
        </a:defRPr>
      </a:lvl1pPr>
      <a:lvl2pPr algn="l" rtl="0" eaLnBrk="0" fontAlgn="base" hangingPunct="0">
        <a:spcBef>
          <a:spcPct val="0"/>
        </a:spcBef>
        <a:spcAft>
          <a:spcPct val="0"/>
        </a:spcAft>
        <a:defRPr sz="4200">
          <a:solidFill>
            <a:schemeClr val="tx1"/>
          </a:solidFill>
          <a:latin typeface="Garamond" pitchFamily="18" charset="0"/>
          <a:ea typeface="MS PGothic" pitchFamily="34" charset="-128"/>
          <a:cs typeface="Arial" charset="0"/>
        </a:defRPr>
      </a:lvl2pPr>
      <a:lvl3pPr algn="l" rtl="0" eaLnBrk="0" fontAlgn="base" hangingPunct="0">
        <a:spcBef>
          <a:spcPct val="0"/>
        </a:spcBef>
        <a:spcAft>
          <a:spcPct val="0"/>
        </a:spcAft>
        <a:defRPr sz="4200">
          <a:solidFill>
            <a:schemeClr val="tx1"/>
          </a:solidFill>
          <a:latin typeface="Garamond" pitchFamily="18" charset="0"/>
          <a:ea typeface="MS PGothic" pitchFamily="34" charset="-128"/>
          <a:cs typeface="Arial" charset="0"/>
        </a:defRPr>
      </a:lvl3pPr>
      <a:lvl4pPr algn="l" rtl="0" eaLnBrk="0" fontAlgn="base" hangingPunct="0">
        <a:spcBef>
          <a:spcPct val="0"/>
        </a:spcBef>
        <a:spcAft>
          <a:spcPct val="0"/>
        </a:spcAft>
        <a:defRPr sz="4200">
          <a:solidFill>
            <a:schemeClr val="tx1"/>
          </a:solidFill>
          <a:latin typeface="Garamond" pitchFamily="18" charset="0"/>
          <a:ea typeface="MS PGothic" pitchFamily="34" charset="-128"/>
          <a:cs typeface="Arial" charset="0"/>
        </a:defRPr>
      </a:lvl4pPr>
      <a:lvl5pPr algn="l" rtl="0" eaLnBrk="0" fontAlgn="base" hangingPunct="0">
        <a:spcBef>
          <a:spcPct val="0"/>
        </a:spcBef>
        <a:spcAft>
          <a:spcPct val="0"/>
        </a:spcAft>
        <a:defRPr sz="4200">
          <a:solidFill>
            <a:schemeClr val="tx1"/>
          </a:solidFill>
          <a:latin typeface="Garamond" pitchFamily="18" charset="0"/>
          <a:ea typeface="MS PGothic" pitchFamily="34" charset="-128"/>
          <a:cs typeface="Arial" charset="0"/>
        </a:defRPr>
      </a:lvl5pPr>
      <a:lvl6pPr marL="457200" algn="l" rtl="0" fontAlgn="base">
        <a:spcBef>
          <a:spcPct val="0"/>
        </a:spcBef>
        <a:spcAft>
          <a:spcPct val="0"/>
        </a:spcAft>
        <a:defRPr sz="4200">
          <a:solidFill>
            <a:schemeClr val="tx1"/>
          </a:solidFill>
          <a:latin typeface="Garamond" pitchFamily="18" charset="0"/>
          <a:cs typeface="Arial" charset="0"/>
        </a:defRPr>
      </a:lvl6pPr>
      <a:lvl7pPr marL="914400" algn="l" rtl="0" fontAlgn="base">
        <a:spcBef>
          <a:spcPct val="0"/>
        </a:spcBef>
        <a:spcAft>
          <a:spcPct val="0"/>
        </a:spcAft>
        <a:defRPr sz="4200">
          <a:solidFill>
            <a:schemeClr val="tx1"/>
          </a:solidFill>
          <a:latin typeface="Garamond" pitchFamily="18" charset="0"/>
          <a:cs typeface="Arial" charset="0"/>
        </a:defRPr>
      </a:lvl7pPr>
      <a:lvl8pPr marL="1371600" algn="l" rtl="0" fontAlgn="base">
        <a:spcBef>
          <a:spcPct val="0"/>
        </a:spcBef>
        <a:spcAft>
          <a:spcPct val="0"/>
        </a:spcAft>
        <a:defRPr sz="4200">
          <a:solidFill>
            <a:schemeClr val="tx1"/>
          </a:solidFill>
          <a:latin typeface="Garamond" pitchFamily="18" charset="0"/>
          <a:cs typeface="Arial" charset="0"/>
        </a:defRPr>
      </a:lvl8pPr>
      <a:lvl9pPr marL="1828800" algn="l" rtl="0" fontAlgn="base">
        <a:spcBef>
          <a:spcPct val="0"/>
        </a:spcBef>
        <a:spcAft>
          <a:spcPct val="0"/>
        </a:spcAft>
        <a:defRPr sz="4200">
          <a:solidFill>
            <a:schemeClr val="tx1"/>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bg2"/>
        </a:buClr>
        <a:buSzPct val="50000"/>
        <a:buFont typeface="Wingdings" panose="05000000000000000000" pitchFamily="2" charset="2"/>
        <a:buChar char="n"/>
        <a:defRPr sz="3000">
          <a:solidFill>
            <a:schemeClr val="tx1"/>
          </a:solidFill>
          <a:latin typeface="+mn-lt"/>
          <a:ea typeface="MS PGothic" pitchFamily="34" charset="-128"/>
          <a:cs typeface="+mn-cs"/>
        </a:defRPr>
      </a:lvl1pPr>
      <a:lvl2pPr marL="669925" indent="-325438" algn="l" rtl="0" eaLnBrk="0" fontAlgn="base" hangingPunct="0">
        <a:spcBef>
          <a:spcPct val="20000"/>
        </a:spcBef>
        <a:spcAft>
          <a:spcPct val="0"/>
        </a:spcAft>
        <a:buClr>
          <a:schemeClr val="bg2"/>
        </a:buClr>
        <a:buSzPct val="50000"/>
        <a:buFont typeface="Wingdings" panose="05000000000000000000" pitchFamily="2" charset="2"/>
        <a:buChar char="q"/>
        <a:defRPr sz="2600">
          <a:solidFill>
            <a:schemeClr val="tx1"/>
          </a:solidFill>
          <a:latin typeface="+mn-lt"/>
          <a:ea typeface="Arial" charset="0"/>
          <a:cs typeface="+mn-cs"/>
        </a:defRPr>
      </a:lvl2pPr>
      <a:lvl3pPr marL="1022350" indent="-350838" algn="l" rtl="0" eaLnBrk="0" fontAlgn="base" hangingPunct="0">
        <a:spcBef>
          <a:spcPct val="20000"/>
        </a:spcBef>
        <a:spcAft>
          <a:spcPct val="0"/>
        </a:spcAft>
        <a:buClr>
          <a:schemeClr val="bg2"/>
        </a:buClr>
        <a:buSzPct val="50000"/>
        <a:buFont typeface="Wingdings" panose="05000000000000000000" pitchFamily="2" charset="2"/>
        <a:buChar char="n"/>
        <a:defRPr sz="2200">
          <a:solidFill>
            <a:schemeClr val="tx1"/>
          </a:solidFill>
          <a:latin typeface="+mn-lt"/>
          <a:ea typeface="Arial" charset="0"/>
          <a:cs typeface="+mn-cs"/>
        </a:defRPr>
      </a:lvl3pPr>
      <a:lvl4pPr marL="1339850" indent="-315913" algn="l" rtl="0" eaLnBrk="0" fontAlgn="base" hangingPunct="0">
        <a:spcBef>
          <a:spcPct val="20000"/>
        </a:spcBef>
        <a:spcAft>
          <a:spcPct val="0"/>
        </a:spcAft>
        <a:buClr>
          <a:schemeClr val="bg2"/>
        </a:buClr>
        <a:buSzPct val="50000"/>
        <a:buFont typeface="Wingdings" panose="05000000000000000000" pitchFamily="2" charset="2"/>
        <a:buChar char="q"/>
        <a:defRPr sz="2000">
          <a:solidFill>
            <a:schemeClr val="tx1"/>
          </a:solidFill>
          <a:latin typeface="+mn-lt"/>
          <a:ea typeface="Arial" charset="0"/>
          <a:cs typeface="+mn-cs"/>
        </a:defRPr>
      </a:lvl4pPr>
      <a:lvl5pPr marL="1681163" indent="-339725" algn="l" rtl="0" eaLnBrk="0" fontAlgn="base" hangingPunct="0">
        <a:spcBef>
          <a:spcPct val="20000"/>
        </a:spcBef>
        <a:spcAft>
          <a:spcPct val="0"/>
        </a:spcAft>
        <a:buClr>
          <a:schemeClr val="bg2"/>
        </a:buClr>
        <a:buSzPct val="50000"/>
        <a:buFont typeface="Wingdings" panose="05000000000000000000" pitchFamily="2" charset="2"/>
        <a:buChar char="§"/>
        <a:defRPr sz="2000">
          <a:solidFill>
            <a:schemeClr val="tx1"/>
          </a:solidFill>
          <a:latin typeface="+mn-lt"/>
          <a:ea typeface="Arial" charset="0"/>
          <a:cs typeface="+mn-cs"/>
        </a:defRPr>
      </a:lvl5pPr>
      <a:lvl6pPr marL="21383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A8CBF83-A0A7-BE27-1D1E-2EA56F736759}"/>
              </a:ext>
            </a:extLst>
          </p:cNvPr>
          <p:cNvSpPr>
            <a:spLocks noGrp="1" noChangeArrowheads="1"/>
          </p:cNvSpPr>
          <p:nvPr>
            <p:ph type="ctrTitle"/>
          </p:nvPr>
        </p:nvSpPr>
        <p:spPr>
          <a:xfrm>
            <a:off x="1066800" y="1524000"/>
            <a:ext cx="10439399" cy="4572000"/>
          </a:xfrm>
        </p:spPr>
        <p:txBody>
          <a:bodyPr/>
          <a:lstStyle/>
          <a:p>
            <a:pPr eaLnBrk="1" hangingPunct="1"/>
            <a:r>
              <a:rPr lang="en-US" altLang="en-US" sz="4000" dirty="0"/>
              <a:t>Why Is Privacy Law Such A Failure?</a:t>
            </a:r>
            <a:br>
              <a:rPr lang="en-US" altLang="en-US" sz="4000" dirty="0"/>
            </a:br>
            <a:br>
              <a:rPr lang="en-US" altLang="en-US" sz="4000" dirty="0"/>
            </a:br>
            <a:br>
              <a:rPr lang="en-US" altLang="en-US" sz="4000" dirty="0"/>
            </a:br>
            <a:br>
              <a:rPr lang="en-US" altLang="en-US" sz="4000" dirty="0"/>
            </a:br>
            <a:br>
              <a:rPr lang="en-US" altLang="en-US" sz="4000" dirty="0"/>
            </a:br>
            <a:br>
              <a:rPr lang="en-US" altLang="en-US" sz="4000" dirty="0"/>
            </a:br>
            <a:r>
              <a:rPr lang="en-US" altLang="en-US" sz="4000" dirty="0"/>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5DC65-CD9B-B9C0-2428-954441DCF34B}"/>
              </a:ext>
            </a:extLst>
          </p:cNvPr>
          <p:cNvSpPr>
            <a:spLocks noGrp="1"/>
          </p:cNvSpPr>
          <p:nvPr>
            <p:ph type="title"/>
          </p:nvPr>
        </p:nvSpPr>
        <p:spPr/>
        <p:txBody>
          <a:bodyPr/>
          <a:lstStyle/>
          <a:p>
            <a:r>
              <a:rPr lang="en-US" dirty="0"/>
              <a:t>More</a:t>
            </a:r>
          </a:p>
        </p:txBody>
      </p:sp>
      <p:sp>
        <p:nvSpPr>
          <p:cNvPr id="3" name="Content Placeholder 2">
            <a:extLst>
              <a:ext uri="{FF2B5EF4-FFF2-40B4-BE49-F238E27FC236}">
                <a16:creationId xmlns:a16="http://schemas.microsoft.com/office/drawing/2014/main" id="{CA070133-F49A-50D7-542F-657D263686B0}"/>
              </a:ext>
            </a:extLst>
          </p:cNvPr>
          <p:cNvSpPr>
            <a:spLocks noGrp="1"/>
          </p:cNvSpPr>
          <p:nvPr>
            <p:ph idx="1"/>
          </p:nvPr>
        </p:nvSpPr>
        <p:spPr>
          <a:xfrm>
            <a:off x="609600" y="1295400"/>
            <a:ext cx="10972800" cy="4530725"/>
          </a:xfrm>
        </p:spPr>
        <p:txBody>
          <a:bodyPr/>
          <a:lstStyle/>
          <a:p>
            <a:pPr marL="0" marR="0" indent="0">
              <a:spcBef>
                <a:spcPts val="0"/>
              </a:spcBef>
              <a:buNone/>
            </a:pPr>
            <a:r>
              <a:rPr lang="en-US" sz="2400" dirty="0">
                <a:effectLst/>
                <a:ea typeface="Calibri" panose="020F0502020204030204" pitchFamily="34" charset="0"/>
              </a:rPr>
              <a:t>“The self withers in the searing light of surveillance,” that what survives is not the true self but a fabricated one, that the self transforms into something else entirely—</a:t>
            </a:r>
            <a:r>
              <a:rPr lang="en-US" sz="2400" dirty="0">
                <a:effectLst/>
                <a:ea typeface="Times New Roman" panose="02020603050405020304" pitchFamily="18" charset="0"/>
              </a:rPr>
              <a:t>“mere algorithm fodder,” “nodes of information production,” puppets manipulated through “invisible threads.” Jean Baudrillard offers one of the more elaborate characterizations. “We are constantly confronted with the anticipated statistical verification of our behavior, and absorbed by this permanent refraction of our least movements, we are no longer confronted with our own will. We are no longer even alienated . . . Each individual is forced despite himself or herself into the undivided coherency of statistics. There is in this a positive absorption into the transparency of computers, which is something worse than alienation.” The worry is not about a dystopian future. </a:t>
            </a:r>
          </a:p>
          <a:p>
            <a:pPr marL="0" marR="0" indent="0">
              <a:spcBef>
                <a:spcPts val="0"/>
              </a:spcBef>
              <a:buNone/>
            </a:pPr>
            <a:endParaRPr lang="en-US" sz="2400" dirty="0">
              <a:effectLst/>
              <a:ea typeface="Times New Roman" panose="02020603050405020304" pitchFamily="18" charset="0"/>
            </a:endParaRPr>
          </a:p>
          <a:p>
            <a:pPr marL="0" marR="0" indent="0">
              <a:spcBef>
                <a:spcPts val="0"/>
              </a:spcBef>
              <a:buNone/>
            </a:pPr>
            <a:r>
              <a:rPr lang="en-US" sz="2400" dirty="0">
                <a:effectLst/>
                <a:ea typeface="Times New Roman" panose="02020603050405020304" pitchFamily="18" charset="0"/>
              </a:rPr>
              <a:t>The</a:t>
            </a:r>
            <a:r>
              <a:rPr lang="en-US" sz="2400" dirty="0">
                <a:ea typeface="Times New Roman" panose="02020603050405020304" pitchFamily="18" charset="0"/>
              </a:rPr>
              <a:t> </a:t>
            </a:r>
            <a:r>
              <a:rPr lang="en-US" sz="2400" dirty="0">
                <a:effectLst/>
                <a:ea typeface="Times New Roman" panose="02020603050405020304" pitchFamily="18" charset="0"/>
              </a:rPr>
              <a:t>commentators claim we—all of us—face a </a:t>
            </a:r>
            <a:r>
              <a:rPr lang="en-US" sz="2400" i="1" dirty="0">
                <a:effectLst/>
                <a:ea typeface="Times New Roman" panose="02020603050405020304" pitchFamily="18" charset="0"/>
              </a:rPr>
              <a:t>current</a:t>
            </a:r>
            <a:r>
              <a:rPr lang="en-US" sz="2400" dirty="0">
                <a:effectLst/>
                <a:ea typeface="Times New Roman" panose="02020603050405020304" pitchFamily="18" charset="0"/>
              </a:rPr>
              <a:t> threat to the self. Are they right?</a:t>
            </a:r>
            <a:r>
              <a:rPr lang="en-US" sz="2400" dirty="0">
                <a:effectLst/>
              </a:rPr>
              <a:t> </a:t>
            </a:r>
          </a:p>
          <a:p>
            <a:endParaRPr lang="en-US" dirty="0"/>
          </a:p>
        </p:txBody>
      </p:sp>
    </p:spTree>
    <p:extLst>
      <p:ext uri="{BB962C8B-B14F-4D97-AF65-F5344CB8AC3E}">
        <p14:creationId xmlns:p14="http://schemas.microsoft.com/office/powerpoint/2010/main" val="860306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3698EEC4-F757-9E38-263E-943EA16F9E10}"/>
              </a:ext>
            </a:extLst>
          </p:cNvPr>
          <p:cNvSpPr>
            <a:spLocks noGrp="1" noChangeArrowheads="1"/>
          </p:cNvSpPr>
          <p:nvPr>
            <p:ph type="title"/>
          </p:nvPr>
        </p:nvSpPr>
        <p:spPr/>
        <p:txBody>
          <a:bodyPr/>
          <a:lstStyle/>
          <a:p>
            <a:r>
              <a:rPr lang="en-US" altLang="en-US" dirty="0"/>
              <a:t>What Is the Evidence?</a:t>
            </a:r>
          </a:p>
        </p:txBody>
      </p:sp>
      <p:sp>
        <p:nvSpPr>
          <p:cNvPr id="16387" name="Content Placeholder 2">
            <a:extLst>
              <a:ext uri="{FF2B5EF4-FFF2-40B4-BE49-F238E27FC236}">
                <a16:creationId xmlns:a16="http://schemas.microsoft.com/office/drawing/2014/main" id="{E3D47D84-6CED-AD51-ADBB-5D3A99F1D757}"/>
              </a:ext>
            </a:extLst>
          </p:cNvPr>
          <p:cNvSpPr>
            <a:spLocks noGrp="1" noChangeArrowheads="1"/>
          </p:cNvSpPr>
          <p:nvPr>
            <p:ph idx="1"/>
          </p:nvPr>
        </p:nvSpPr>
        <p:spPr/>
        <p:txBody>
          <a:bodyPr/>
          <a:lstStyle/>
          <a:p>
            <a:r>
              <a:rPr lang="en-US" altLang="en-US"/>
              <a:t>The evidence consist only in detailed and insightful pictures of the fact with which we began: contemporary surveillance is constant, pervasive, and invasive. </a:t>
            </a:r>
          </a:p>
          <a:p>
            <a:r>
              <a:rPr lang="en-US" altLang="en-US"/>
              <a:t>There is no explanation of why that leads to a </a:t>
            </a:r>
            <a:r>
              <a:rPr lang="en-US" altLang="en-US" i="1"/>
              <a:t>society wide</a:t>
            </a:r>
            <a:r>
              <a:rPr lang="en-US" altLang="en-US"/>
              <a:t> loss of self-realization.</a:t>
            </a:r>
          </a:p>
          <a:p>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0C94D5B9-B4C6-277C-2943-9486530EE600}"/>
              </a:ext>
            </a:extLst>
          </p:cNvPr>
          <p:cNvSpPr>
            <a:spLocks noGrp="1" noChangeArrowheads="1"/>
          </p:cNvSpPr>
          <p:nvPr>
            <p:ph type="title"/>
          </p:nvPr>
        </p:nvSpPr>
        <p:spPr/>
        <p:txBody>
          <a:bodyPr/>
          <a:lstStyle/>
          <a:p>
            <a:r>
              <a:rPr lang="en-US" altLang="en-US"/>
              <a:t>Contrary Evidence</a:t>
            </a:r>
          </a:p>
        </p:txBody>
      </p:sp>
      <p:sp>
        <p:nvSpPr>
          <p:cNvPr id="17411" name="Content Placeholder 2">
            <a:extLst>
              <a:ext uri="{FF2B5EF4-FFF2-40B4-BE49-F238E27FC236}">
                <a16:creationId xmlns:a16="http://schemas.microsoft.com/office/drawing/2014/main" id="{B0A743DD-CFA2-B34C-0F36-B178077899EC}"/>
              </a:ext>
            </a:extLst>
          </p:cNvPr>
          <p:cNvSpPr>
            <a:spLocks noGrp="1" noChangeArrowheads="1"/>
          </p:cNvSpPr>
          <p:nvPr>
            <p:ph idx="1"/>
          </p:nvPr>
        </p:nvSpPr>
        <p:spPr>
          <a:xfrm>
            <a:off x="609600" y="1641476"/>
            <a:ext cx="11049000" cy="4530725"/>
          </a:xfrm>
        </p:spPr>
        <p:txBody>
          <a:bodyPr/>
          <a:lstStyle/>
          <a:p>
            <a:r>
              <a:rPr lang="en-US" altLang="en-US" dirty="0"/>
              <a:t>Many examples support the opposite claim:  surveillance is </a:t>
            </a:r>
            <a:r>
              <a:rPr lang="en-US" altLang="en-US" i="1" dirty="0"/>
              <a:t>essential</a:t>
            </a:r>
            <a:r>
              <a:rPr lang="en-US" altLang="en-US" dirty="0"/>
              <a:t> to adequate self-realization. </a:t>
            </a:r>
          </a:p>
          <a:p>
            <a:r>
              <a:rPr lang="en-US" altLang="en-US" dirty="0"/>
              <a:t>Public health</a:t>
            </a:r>
          </a:p>
          <a:p>
            <a:pPr lvl="1"/>
            <a:r>
              <a:rPr lang="en-US" altLang="en-US" sz="2800" dirty="0">
                <a:ea typeface="Arial" panose="020B0604020202020204" pitchFamily="34" charset="0"/>
              </a:rPr>
              <a:t>Ensuring adequate public health promotes healthy individuals</a:t>
            </a:r>
          </a:p>
          <a:p>
            <a:pPr lvl="1"/>
            <a:r>
              <a:rPr lang="en-US" altLang="en-US" sz="2800" dirty="0">
                <a:ea typeface="Arial" panose="020B0604020202020204" pitchFamily="34" charset="0"/>
              </a:rPr>
              <a:t>Being healthy typically facilitates self-realization. </a:t>
            </a:r>
          </a:p>
          <a:p>
            <a:pPr lvl="1"/>
            <a:r>
              <a:rPr lang="en-US" altLang="en-US" sz="2800" dirty="0">
                <a:ea typeface="Arial" panose="020B0604020202020204" pitchFamily="34" charset="0"/>
              </a:rPr>
              <a:t>Surveillance is an essential means to these ends.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847CEC93-58AC-49ED-B559-F757C8FA55BE}"/>
              </a:ext>
            </a:extLst>
          </p:cNvPr>
          <p:cNvSpPr>
            <a:spLocks noGrp="1" noChangeArrowheads="1"/>
          </p:cNvSpPr>
          <p:nvPr>
            <p:ph type="title"/>
          </p:nvPr>
        </p:nvSpPr>
        <p:spPr/>
        <p:txBody>
          <a:bodyPr/>
          <a:lstStyle/>
          <a:p>
            <a:r>
              <a:rPr lang="en-US" altLang="en-US"/>
              <a:t>So Is there A Current Threat?</a:t>
            </a:r>
          </a:p>
        </p:txBody>
      </p:sp>
      <p:sp>
        <p:nvSpPr>
          <p:cNvPr id="18435" name="Content Placeholder 2">
            <a:extLst>
              <a:ext uri="{FF2B5EF4-FFF2-40B4-BE49-F238E27FC236}">
                <a16:creationId xmlns:a16="http://schemas.microsoft.com/office/drawing/2014/main" id="{B09B2224-CB0E-CAF3-E0F9-FBDC975CAEFB}"/>
              </a:ext>
            </a:extLst>
          </p:cNvPr>
          <p:cNvSpPr>
            <a:spLocks noGrp="1" noChangeArrowheads="1"/>
          </p:cNvSpPr>
          <p:nvPr>
            <p:ph idx="1"/>
          </p:nvPr>
        </p:nvSpPr>
        <p:spPr>
          <a:xfrm>
            <a:off x="609600" y="1295401"/>
            <a:ext cx="10972800" cy="4530725"/>
          </a:xfrm>
        </p:spPr>
        <p:txBody>
          <a:bodyPr/>
          <a:lstStyle/>
          <a:p>
            <a:r>
              <a:rPr lang="en-US" altLang="en-US" dirty="0"/>
              <a:t>There is a current threat to privacy in public.</a:t>
            </a:r>
          </a:p>
          <a:p>
            <a:r>
              <a:rPr lang="en-US" altLang="en-US" i="1" dirty="0"/>
              <a:t>Informational</a:t>
            </a:r>
            <a:r>
              <a:rPr lang="en-US" altLang="en-US" dirty="0"/>
              <a:t> privacy</a:t>
            </a:r>
          </a:p>
          <a:p>
            <a:pPr lvl="1"/>
            <a:r>
              <a:rPr lang="en-US" altLang="en-US" sz="2800" dirty="0">
                <a:ea typeface="Arial" panose="020B0604020202020204" pitchFamily="34" charset="0"/>
              </a:rPr>
              <a:t>the ability to determine for yourself when others may collect and how they may use your information. </a:t>
            </a:r>
            <a:endParaRPr lang="en-US" altLang="en-US" dirty="0">
              <a:ea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C9A25713-2653-1910-E1C2-81A6DBCB63A8}"/>
              </a:ext>
            </a:extLst>
          </p:cNvPr>
          <p:cNvSpPr>
            <a:spLocks noGrp="1" noChangeArrowheads="1"/>
          </p:cNvSpPr>
          <p:nvPr>
            <p:ph type="title"/>
          </p:nvPr>
        </p:nvSpPr>
        <p:spPr/>
        <p:txBody>
          <a:bodyPr/>
          <a:lstStyle/>
          <a:p>
            <a:r>
              <a:rPr lang="en-US" altLang="en-US"/>
              <a:t>Three Regions on the Scale</a:t>
            </a:r>
          </a:p>
        </p:txBody>
      </p:sp>
      <p:sp>
        <p:nvSpPr>
          <p:cNvPr id="27651" name="Content Placeholder 2">
            <a:extLst>
              <a:ext uri="{FF2B5EF4-FFF2-40B4-BE49-F238E27FC236}">
                <a16:creationId xmlns:a16="http://schemas.microsoft.com/office/drawing/2014/main" id="{51F41585-A18A-D01B-8D66-6BCA1529B45F}"/>
              </a:ext>
            </a:extLst>
          </p:cNvPr>
          <p:cNvSpPr>
            <a:spLocks noGrp="1" noChangeArrowheads="1"/>
          </p:cNvSpPr>
          <p:nvPr>
            <p:ph idx="1"/>
          </p:nvPr>
        </p:nvSpPr>
        <p:spPr/>
        <p:txBody>
          <a:bodyPr/>
          <a:lstStyle/>
          <a:p>
            <a:r>
              <a:rPr lang="en-US" altLang="en-US"/>
              <a:t>Enclosure</a:t>
            </a:r>
          </a:p>
          <a:p>
            <a:r>
              <a:rPr lang="en-US" altLang="en-US"/>
              <a:t>Obscurity </a:t>
            </a:r>
          </a:p>
          <a:p>
            <a:r>
              <a:rPr lang="en-US" altLang="en-US"/>
              <a:t>Voluntary restraint</a:t>
            </a:r>
          </a:p>
          <a:p>
            <a:r>
              <a:rPr lang="en-US" altLang="en-US"/>
              <a:t>All three are ways people can ensure that others have no or limited access to information </a:t>
            </a:r>
            <a:r>
              <a:rPr lang="en-US" altLang="en-US" i="1"/>
              <a:t>through their own efforts without reliance on legal regulation that restricts access to the information</a:t>
            </a:r>
            <a:r>
              <a:rPr lang="en-US" altLang="en-US"/>
              <a:t>. </a:t>
            </a:r>
          </a:p>
        </p:txBody>
      </p:sp>
      <p:sp>
        <p:nvSpPr>
          <p:cNvPr id="27652" name="Slide Number Placeholder 3">
            <a:extLst>
              <a:ext uri="{FF2B5EF4-FFF2-40B4-BE49-F238E27FC236}">
                <a16:creationId xmlns:a16="http://schemas.microsoft.com/office/drawing/2014/main" id="{CE06D9F1-9220-3477-AAE7-D3386FE4A2A4}"/>
              </a:ext>
            </a:extLst>
          </p:cNvPr>
          <p:cNvSpPr>
            <a:spLocks noGrp="1"/>
          </p:cNvSpPr>
          <p:nvPr>
            <p:ph type="sldNum" sz="quarter" idx="12"/>
          </p:nvPr>
        </p:nvSpPr>
        <p:spPr>
          <a:xfrm>
            <a:off x="1981200" y="6243638"/>
            <a:ext cx="21336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l"/>
            <a:fld id="{77733180-A3B9-40FA-A938-42EE074228C0}" type="slidenum">
              <a:rPr lang="en-US" altLang="en-US" smtClean="0">
                <a:latin typeface="Garamond" panose="02020404030301010803" pitchFamily="18" charset="0"/>
              </a:rPr>
              <a:pPr algn="l"/>
              <a:t>14</a:t>
            </a:fld>
            <a:endParaRPr lang="en-US" altLang="en-US">
              <a:latin typeface="Garamond" panose="02020404030301010803" pitchFamily="18" charset="0"/>
            </a:endParaRP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DD23CAF0-75D3-E515-C70F-A457F6E06DEB}"/>
              </a:ext>
            </a:extLst>
          </p:cNvPr>
          <p:cNvSpPr>
            <a:spLocks noGrp="1" noChangeArrowheads="1"/>
          </p:cNvSpPr>
          <p:nvPr>
            <p:ph type="title"/>
          </p:nvPr>
        </p:nvSpPr>
        <p:spPr/>
        <p:txBody>
          <a:bodyPr/>
          <a:lstStyle/>
          <a:p>
            <a:r>
              <a:rPr lang="en-US" altLang="en-US"/>
              <a:t>Enclosure</a:t>
            </a:r>
          </a:p>
        </p:txBody>
      </p:sp>
      <p:sp>
        <p:nvSpPr>
          <p:cNvPr id="29699" name="Content Placeholder 2">
            <a:extLst>
              <a:ext uri="{FF2B5EF4-FFF2-40B4-BE49-F238E27FC236}">
                <a16:creationId xmlns:a16="http://schemas.microsoft.com/office/drawing/2014/main" id="{9E9866AE-68A1-1096-445A-A34EFE7364D6}"/>
              </a:ext>
            </a:extLst>
          </p:cNvPr>
          <p:cNvSpPr>
            <a:spLocks noGrp="1" noChangeArrowheads="1"/>
          </p:cNvSpPr>
          <p:nvPr>
            <p:ph idx="1"/>
          </p:nvPr>
        </p:nvSpPr>
        <p:spPr/>
        <p:txBody>
          <a:bodyPr/>
          <a:lstStyle/>
          <a:p>
            <a:r>
              <a:rPr lang="en-US" altLang="en-US"/>
              <a:t>To enclose information is to surround it with a barrier that hinders others’ access to it.</a:t>
            </a:r>
          </a:p>
          <a:p>
            <a:pPr lvl="1"/>
            <a:r>
              <a:rPr lang="en-US" altLang="en-US">
                <a:ea typeface="Arial" panose="020B0604020202020204" pitchFamily="34" charset="0"/>
              </a:rPr>
              <a:t>Houses</a:t>
            </a:r>
          </a:p>
          <a:p>
            <a:pPr lvl="1"/>
            <a:r>
              <a:rPr lang="en-US" altLang="en-US">
                <a:ea typeface="Arial" panose="020B0604020202020204" pitchFamily="34" charset="0"/>
              </a:rPr>
              <a:t>Safes</a:t>
            </a:r>
          </a:p>
          <a:p>
            <a:pPr lvl="1"/>
            <a:r>
              <a:rPr lang="en-US" altLang="en-US">
                <a:ea typeface="Arial" panose="020B0604020202020204" pitchFamily="34" charset="0"/>
              </a:rPr>
              <a:t>Sealed letters</a:t>
            </a:r>
          </a:p>
          <a:p>
            <a:r>
              <a:rPr lang="en-US" altLang="en-US"/>
              <a:t>The protection an enclosure provides is a function of the type of physical barrier and the relevant norms.</a:t>
            </a:r>
          </a:p>
        </p:txBody>
      </p:sp>
      <p:sp>
        <p:nvSpPr>
          <p:cNvPr id="29700" name="Slide Number Placeholder 3">
            <a:extLst>
              <a:ext uri="{FF2B5EF4-FFF2-40B4-BE49-F238E27FC236}">
                <a16:creationId xmlns:a16="http://schemas.microsoft.com/office/drawing/2014/main" id="{65A57AEF-A39B-025D-45AE-6654CE5C929F}"/>
              </a:ext>
            </a:extLst>
          </p:cNvPr>
          <p:cNvSpPr>
            <a:spLocks noGrp="1"/>
          </p:cNvSpPr>
          <p:nvPr>
            <p:ph type="sldNum" sz="quarter" idx="12"/>
          </p:nvPr>
        </p:nvSpPr>
        <p:spPr>
          <a:xfrm>
            <a:off x="1981200" y="6243638"/>
            <a:ext cx="21336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l"/>
            <a:fld id="{46FF25A8-E9F5-45D5-BBFA-EACD8EE99D54}" type="slidenum">
              <a:rPr lang="en-US" altLang="en-US" smtClean="0">
                <a:latin typeface="Garamond" panose="02020404030301010803" pitchFamily="18" charset="0"/>
              </a:rPr>
              <a:pPr algn="l"/>
              <a:t>15</a:t>
            </a:fld>
            <a:endParaRPr lang="en-US" altLang="en-US">
              <a:latin typeface="Garamond" panose="02020404030301010803" pitchFamily="18" charset="0"/>
            </a:endParaRP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6894726D-A477-4A5A-1BDD-F2AD5BA6882C}"/>
              </a:ext>
            </a:extLst>
          </p:cNvPr>
          <p:cNvSpPr>
            <a:spLocks noGrp="1" noChangeArrowheads="1"/>
          </p:cNvSpPr>
          <p:nvPr>
            <p:ph type="title"/>
          </p:nvPr>
        </p:nvSpPr>
        <p:spPr/>
        <p:txBody>
          <a:bodyPr/>
          <a:lstStyle/>
          <a:p>
            <a:r>
              <a:rPr lang="en-US" altLang="en-US"/>
              <a:t>Obscurity: Cities, A Classic Example</a:t>
            </a:r>
          </a:p>
        </p:txBody>
      </p:sp>
      <p:sp>
        <p:nvSpPr>
          <p:cNvPr id="31747" name="Content Placeholder 2">
            <a:extLst>
              <a:ext uri="{FF2B5EF4-FFF2-40B4-BE49-F238E27FC236}">
                <a16:creationId xmlns:a16="http://schemas.microsoft.com/office/drawing/2014/main" id="{7670677E-33E4-971E-70A4-C077D7B21E64}"/>
              </a:ext>
            </a:extLst>
          </p:cNvPr>
          <p:cNvSpPr>
            <a:spLocks noGrp="1" noChangeArrowheads="1"/>
          </p:cNvSpPr>
          <p:nvPr>
            <p:ph idx="1"/>
          </p:nvPr>
        </p:nvSpPr>
        <p:spPr>
          <a:xfrm>
            <a:off x="609600" y="973138"/>
            <a:ext cx="10972800" cy="5715000"/>
          </a:xfrm>
        </p:spPr>
        <p:txBody>
          <a:bodyPr/>
          <a:lstStyle/>
          <a:p>
            <a:pPr lvl="1"/>
            <a:r>
              <a:rPr lang="en-US" altLang="en-US" sz="2800" dirty="0">
                <a:ea typeface="Arial" panose="020B0604020202020204" pitchFamily="34" charset="0"/>
              </a:rPr>
              <a:t>Georg Simmel: “the independence of the individual . . . in the dense crowds of the metropolis . . . in certain circumstances, one never feels as lonely and as deserted as in this metropolitan crush of persons.” “The Metropolis and Mental Life”</a:t>
            </a:r>
          </a:p>
          <a:p>
            <a:pPr lvl="1"/>
            <a:r>
              <a:rPr lang="en-US" altLang="en-US" sz="2800" dirty="0">
                <a:ea typeface="Arial" panose="020B0604020202020204" pitchFamily="34" charset="0"/>
              </a:rPr>
              <a:t>E. B. White: “New York will bestow the gift of loneliness and the gift of privacy. It is this largess that accounts for the presence within the city’s walls of a considerable section of the population.” </a:t>
            </a:r>
            <a:r>
              <a:rPr lang="en-US" altLang="en-US" i="1" dirty="0">
                <a:ea typeface="Arial" panose="020B0604020202020204" pitchFamily="34" charset="0"/>
              </a:rPr>
              <a:t>Here is New York</a:t>
            </a:r>
            <a:endParaRPr lang="en-US" altLang="en-US" sz="1800" dirty="0">
              <a:ea typeface="Arial" panose="020B0604020202020204" pitchFamily="34" charset="0"/>
            </a:endParaRPr>
          </a:p>
          <a:p>
            <a:pPr lvl="1"/>
            <a:r>
              <a:rPr lang="en-US" altLang="en-US" sz="2800" dirty="0">
                <a:ea typeface="Arial" panose="020B0604020202020204" pitchFamily="34" charset="0"/>
              </a:rPr>
              <a:t>Snowden in Hong Kong: Shifting “between several homes . . . [h]e was lost in a densely packed metropolis of seven million people.” </a:t>
            </a:r>
            <a:r>
              <a:rPr lang="en-US" altLang="en-US" sz="2400" dirty="0">
                <a:ea typeface="Arial" panose="020B0604020202020204" pitchFamily="34" charset="0"/>
              </a:rPr>
              <a:t>Glenn Greenwald, </a:t>
            </a:r>
            <a:r>
              <a:rPr lang="en-US" altLang="en-US" sz="2400" i="1" dirty="0">
                <a:ea typeface="Arial" panose="020B0604020202020204" pitchFamily="34" charset="0"/>
              </a:rPr>
              <a:t>No Place to Hide</a:t>
            </a:r>
          </a:p>
          <a:p>
            <a:pPr lvl="2"/>
            <a:endParaRPr lang="en-US" altLang="en-US" sz="2800" dirty="0">
              <a:ea typeface="Arial" panose="020B0604020202020204" pitchFamily="34" charset="0"/>
            </a:endParaRPr>
          </a:p>
          <a:p>
            <a:pPr lvl="1"/>
            <a:endParaRPr lang="en-US" altLang="en-US" sz="2400" dirty="0">
              <a:ea typeface="Arial" panose="020B0604020202020204" pitchFamily="34" charset="0"/>
            </a:endParaRP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1B0251D6-E21A-5BFC-076F-04B60E06FE89}"/>
              </a:ext>
            </a:extLst>
          </p:cNvPr>
          <p:cNvSpPr>
            <a:spLocks noGrp="1" noChangeArrowheads="1"/>
          </p:cNvSpPr>
          <p:nvPr>
            <p:ph type="title"/>
          </p:nvPr>
        </p:nvSpPr>
        <p:spPr/>
        <p:txBody>
          <a:bodyPr/>
          <a:lstStyle/>
          <a:p>
            <a:r>
              <a:rPr lang="en-US" altLang="en-US"/>
              <a:t>Hartzog and Stutzman</a:t>
            </a:r>
          </a:p>
        </p:txBody>
      </p:sp>
      <p:sp>
        <p:nvSpPr>
          <p:cNvPr id="3" name="Content Placeholder 2">
            <a:extLst>
              <a:ext uri="{FF2B5EF4-FFF2-40B4-BE49-F238E27FC236}">
                <a16:creationId xmlns:a16="http://schemas.microsoft.com/office/drawing/2014/main" id="{6AC4211A-4CD4-08EA-418E-755C8CECE23D}"/>
              </a:ext>
            </a:extLst>
          </p:cNvPr>
          <p:cNvSpPr>
            <a:spLocks noGrp="1"/>
          </p:cNvSpPr>
          <p:nvPr>
            <p:ph idx="1"/>
          </p:nvPr>
        </p:nvSpPr>
        <p:spPr/>
        <p:txBody>
          <a:bodyPr/>
          <a:lstStyle/>
          <a:p>
            <a:pPr>
              <a:defRPr/>
            </a:pPr>
            <a:r>
              <a:rPr lang="en-US" sz="2800" dirty="0"/>
              <a:t>“the concept of obscurity has languished in legal privacy doctrine . . . obscurity is generally equated with “hidden” and then dismissed as an unhelpful concept in privacy disputes. . . . The neglected and distorted state of obscurity in privacy doctrine is a significant problem because the concept of obscurity is too central to the expectations of Internet users for courts and lawmakers to ignore. </a:t>
            </a:r>
          </a:p>
          <a:p>
            <a:pPr lvl="3">
              <a:defRPr/>
            </a:pPr>
            <a:r>
              <a:rPr lang="en-US" dirty="0"/>
              <a:t>Woodrow Hartzog &amp; Frederic D. Stutzman, </a:t>
            </a:r>
            <a:r>
              <a:rPr lang="en-US" i="1" dirty="0"/>
              <a:t>The Case for Online Obscurity</a:t>
            </a:r>
            <a:r>
              <a:rPr lang="en-US" dirty="0"/>
              <a:t>, 101 </a:t>
            </a:r>
            <a:r>
              <a:rPr lang="en-US" cap="small" dirty="0"/>
              <a:t>Cal Rev</a:t>
            </a:r>
            <a:r>
              <a:rPr lang="en-US" dirty="0"/>
              <a:t> 1 (2012).</a:t>
            </a:r>
          </a:p>
          <a:p>
            <a:pPr>
              <a:defRPr/>
            </a:pPr>
            <a:endParaRPr lang="en-US" dirty="0"/>
          </a:p>
        </p:txBody>
      </p:sp>
      <p:sp>
        <p:nvSpPr>
          <p:cNvPr id="33796" name="Slide Number Placeholder 3">
            <a:extLst>
              <a:ext uri="{FF2B5EF4-FFF2-40B4-BE49-F238E27FC236}">
                <a16:creationId xmlns:a16="http://schemas.microsoft.com/office/drawing/2014/main" id="{35C7A3E9-BDEB-0B7D-8363-E51DC0DA68DC}"/>
              </a:ext>
            </a:extLst>
          </p:cNvPr>
          <p:cNvSpPr>
            <a:spLocks noGrp="1"/>
          </p:cNvSpPr>
          <p:nvPr>
            <p:ph type="sldNum" sz="quarter" idx="12"/>
          </p:nvPr>
        </p:nvSpPr>
        <p:spPr>
          <a:xfrm>
            <a:off x="1981200" y="6243638"/>
            <a:ext cx="21336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l"/>
            <a:fld id="{4701944E-6836-4B40-82CA-AAA3D32A4E2D}" type="slidenum">
              <a:rPr lang="en-US" altLang="en-US" smtClean="0">
                <a:latin typeface="Garamond" panose="02020404030301010803" pitchFamily="18" charset="0"/>
              </a:rPr>
              <a:pPr algn="l"/>
              <a:t>17</a:t>
            </a:fld>
            <a:endParaRPr lang="en-US" altLang="en-US">
              <a:latin typeface="Garamond" panose="02020404030301010803" pitchFamily="18" charset="0"/>
            </a:endParaRP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2426E7AB-F9FD-3407-48A5-866A6E8ECB1D}"/>
              </a:ext>
            </a:extLst>
          </p:cNvPr>
          <p:cNvSpPr>
            <a:spLocks noGrp="1" noChangeArrowheads="1"/>
          </p:cNvSpPr>
          <p:nvPr>
            <p:ph type="title"/>
          </p:nvPr>
        </p:nvSpPr>
        <p:spPr/>
        <p:txBody>
          <a:bodyPr/>
          <a:lstStyle/>
          <a:p>
            <a:r>
              <a:rPr lang="en-US" altLang="en-US"/>
              <a:t>Defining Obscurity</a:t>
            </a:r>
          </a:p>
        </p:txBody>
      </p:sp>
      <p:sp>
        <p:nvSpPr>
          <p:cNvPr id="35843" name="Content Placeholder 2">
            <a:extLst>
              <a:ext uri="{FF2B5EF4-FFF2-40B4-BE49-F238E27FC236}">
                <a16:creationId xmlns:a16="http://schemas.microsoft.com/office/drawing/2014/main" id="{10DCFE5D-57C9-9D47-1202-7C71D3DE68C2}"/>
              </a:ext>
            </a:extLst>
          </p:cNvPr>
          <p:cNvSpPr>
            <a:spLocks noGrp="1" noChangeArrowheads="1"/>
          </p:cNvSpPr>
          <p:nvPr>
            <p:ph idx="1"/>
          </p:nvPr>
        </p:nvSpPr>
        <p:spPr>
          <a:xfrm>
            <a:off x="685800" y="1676400"/>
            <a:ext cx="10896600" cy="4876800"/>
          </a:xfrm>
        </p:spPr>
        <p:txBody>
          <a:bodyPr/>
          <a:lstStyle/>
          <a:p>
            <a:pPr>
              <a:spcBef>
                <a:spcPct val="0"/>
              </a:spcBef>
            </a:pPr>
            <a:r>
              <a:rPr lang="en-US" altLang="en-US" dirty="0"/>
              <a:t>Snowden’s Hong Kong saga suggests:</a:t>
            </a:r>
          </a:p>
          <a:p>
            <a:pPr lvl="1">
              <a:spcBef>
                <a:spcPct val="0"/>
              </a:spcBef>
            </a:pPr>
            <a:r>
              <a:rPr lang="en-US" altLang="en-US" sz="3200" dirty="0">
                <a:ea typeface="Arial" panose="020B0604020202020204" pitchFamily="34" charset="0"/>
              </a:rPr>
              <a:t>Information is obscure when it is not enclosed but still difficult to obtain.</a:t>
            </a:r>
          </a:p>
          <a:p>
            <a:pPr>
              <a:spcBef>
                <a:spcPct val="0"/>
              </a:spcBef>
            </a:pPr>
            <a:r>
              <a:rPr lang="en-US" altLang="en-US" sz="3600" dirty="0"/>
              <a:t>But:</a:t>
            </a:r>
          </a:p>
          <a:p>
            <a:pPr lvl="1">
              <a:spcBef>
                <a:spcPct val="0"/>
              </a:spcBef>
            </a:pPr>
            <a:r>
              <a:rPr lang="en-US" altLang="en-US" dirty="0">
                <a:ea typeface="Arial" panose="020B0604020202020204" pitchFamily="34" charset="0"/>
              </a:rPr>
              <a:t>Difficult = “difficult for a particular person”</a:t>
            </a:r>
          </a:p>
          <a:p>
            <a:pPr lvl="1">
              <a:spcBef>
                <a:spcPct val="0"/>
              </a:spcBef>
            </a:pPr>
            <a:r>
              <a:rPr lang="en-US" altLang="en-US" dirty="0">
                <a:ea typeface="Arial" panose="020B0604020202020204" pitchFamily="34" charset="0"/>
              </a:rPr>
              <a:t>Difficult = “sufficiently difficult”</a:t>
            </a:r>
          </a:p>
          <a:p>
            <a:pPr lvl="1">
              <a:spcBef>
                <a:spcPct val="0"/>
              </a:spcBef>
            </a:pPr>
            <a:r>
              <a:rPr lang="en-US" altLang="en-US" dirty="0">
                <a:ea typeface="Arial" panose="020B0604020202020204" pitchFamily="34" charset="0"/>
              </a:rPr>
              <a:t>Sufficiently difficult = “sufficiently difficult in the circumstances”</a:t>
            </a:r>
          </a:p>
          <a:p>
            <a:pPr lvl="1">
              <a:spcBef>
                <a:spcPct val="0"/>
              </a:spcBef>
            </a:pPr>
            <a:r>
              <a:rPr lang="en-US" altLang="en-US" dirty="0">
                <a:ea typeface="Arial" panose="020B0604020202020204" pitchFamily="34" charset="0"/>
              </a:rPr>
              <a:t>Types of difficulty</a:t>
            </a:r>
          </a:p>
          <a:p>
            <a:pPr lvl="2">
              <a:spcBef>
                <a:spcPct val="0"/>
              </a:spcBef>
            </a:pPr>
            <a:r>
              <a:rPr lang="en-US" altLang="en-US" dirty="0">
                <a:ea typeface="Arial" panose="020B0604020202020204" pitchFamily="34" charset="0"/>
              </a:rPr>
              <a:t>Superman/Clarke Kent and disaggregated data.</a:t>
            </a:r>
          </a:p>
          <a:p>
            <a:pPr lvl="1">
              <a:spcBef>
                <a:spcPct val="0"/>
              </a:spcBef>
            </a:pPr>
            <a:endParaRPr lang="en-US" altLang="en-US" dirty="0">
              <a:ea typeface="Arial" panose="020B0604020202020204" pitchFamily="34" charset="0"/>
            </a:endParaRPr>
          </a:p>
        </p:txBody>
      </p:sp>
      <p:sp>
        <p:nvSpPr>
          <p:cNvPr id="35844" name="Slide Number Placeholder 3">
            <a:extLst>
              <a:ext uri="{FF2B5EF4-FFF2-40B4-BE49-F238E27FC236}">
                <a16:creationId xmlns:a16="http://schemas.microsoft.com/office/drawing/2014/main" id="{37223C97-0C83-1636-D8E9-74BD757C0342}"/>
              </a:ext>
            </a:extLst>
          </p:cNvPr>
          <p:cNvSpPr>
            <a:spLocks noGrp="1"/>
          </p:cNvSpPr>
          <p:nvPr>
            <p:ph type="sldNum" sz="quarter" idx="12"/>
          </p:nvPr>
        </p:nvSpPr>
        <p:spPr>
          <a:xfrm>
            <a:off x="1981200" y="6243638"/>
            <a:ext cx="21336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l"/>
            <a:fld id="{A39FD3E1-2348-4E31-97F9-6C43BCF28366}" type="slidenum">
              <a:rPr lang="en-US" altLang="en-US" smtClean="0">
                <a:latin typeface="Garamond" panose="02020404030301010803" pitchFamily="18" charset="0"/>
              </a:rPr>
              <a:pPr algn="l"/>
              <a:t>18</a:t>
            </a:fld>
            <a:endParaRPr lang="en-US" altLang="en-US">
              <a:latin typeface="Garamond" panose="02020404030301010803" pitchFamily="18" charset="0"/>
            </a:endParaRP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C3A47E97-11E8-0353-D17A-F04DA4227DDD}"/>
              </a:ext>
            </a:extLst>
          </p:cNvPr>
          <p:cNvSpPr>
            <a:spLocks noGrp="1" noChangeArrowheads="1"/>
          </p:cNvSpPr>
          <p:nvPr>
            <p:ph type="title"/>
          </p:nvPr>
        </p:nvSpPr>
        <p:spPr/>
        <p:txBody>
          <a:bodyPr/>
          <a:lstStyle/>
          <a:p>
            <a:r>
              <a:rPr lang="en-US" altLang="en-US"/>
              <a:t>Difficulty to Obtain </a:t>
            </a:r>
            <a:r>
              <a:rPr lang="en-US" altLang="en-US" i="1"/>
              <a:t>or</a:t>
            </a:r>
            <a:r>
              <a:rPr lang="en-US" altLang="en-US"/>
              <a:t> Understand</a:t>
            </a:r>
          </a:p>
        </p:txBody>
      </p:sp>
      <p:sp>
        <p:nvSpPr>
          <p:cNvPr id="37891" name="Content Placeholder 2">
            <a:extLst>
              <a:ext uri="{FF2B5EF4-FFF2-40B4-BE49-F238E27FC236}">
                <a16:creationId xmlns:a16="http://schemas.microsoft.com/office/drawing/2014/main" id="{232F8DE4-12B6-2169-6035-497A31B45706}"/>
              </a:ext>
            </a:extLst>
          </p:cNvPr>
          <p:cNvSpPr>
            <a:spLocks noGrp="1" noChangeArrowheads="1"/>
          </p:cNvSpPr>
          <p:nvPr>
            <p:ph idx="1"/>
          </p:nvPr>
        </p:nvSpPr>
        <p:spPr/>
        <p:txBody>
          <a:bodyPr/>
          <a:lstStyle/>
          <a:p>
            <a:r>
              <a:rPr lang="en-US" altLang="en-US"/>
              <a:t>The Navajo code speakers</a:t>
            </a:r>
          </a:p>
          <a:p>
            <a:pPr lvl="1"/>
            <a:r>
              <a:rPr lang="en-US" altLang="en-US">
                <a:ea typeface="Arial" panose="020B0604020202020204" pitchFamily="34" charset="0"/>
              </a:rPr>
              <a:t>The information was not difficult to obtain (in one sense) but difficult to understand.</a:t>
            </a:r>
          </a:p>
          <a:p>
            <a:r>
              <a:rPr lang="en-US" altLang="en-US"/>
              <a:t>So:</a:t>
            </a:r>
          </a:p>
          <a:p>
            <a:r>
              <a:rPr lang="en-US" altLang="en-US"/>
              <a:t>Information is obscure for a person provided that it is not enclosed, and it is sufficiently difficult for that person to obtain or to understand that information.</a:t>
            </a:r>
          </a:p>
        </p:txBody>
      </p:sp>
      <p:sp>
        <p:nvSpPr>
          <p:cNvPr id="37892" name="Slide Number Placeholder 3">
            <a:extLst>
              <a:ext uri="{FF2B5EF4-FFF2-40B4-BE49-F238E27FC236}">
                <a16:creationId xmlns:a16="http://schemas.microsoft.com/office/drawing/2014/main" id="{CC7CCC56-9AEE-FD43-0CE1-761732BA6A69}"/>
              </a:ext>
            </a:extLst>
          </p:cNvPr>
          <p:cNvSpPr>
            <a:spLocks noGrp="1"/>
          </p:cNvSpPr>
          <p:nvPr>
            <p:ph type="sldNum" sz="quarter" idx="12"/>
          </p:nvPr>
        </p:nvSpPr>
        <p:spPr>
          <a:xfrm>
            <a:off x="1981200" y="6243638"/>
            <a:ext cx="21336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l"/>
            <a:fld id="{72174880-CBD5-4223-9E43-A78F92DD2C6D}" type="slidenum">
              <a:rPr lang="en-US" altLang="en-US" smtClean="0">
                <a:latin typeface="Garamond" panose="02020404030301010803" pitchFamily="18" charset="0"/>
              </a:rPr>
              <a:pPr algn="l"/>
              <a:t>19</a:t>
            </a:fld>
            <a:endParaRPr lang="en-US" altLang="en-US">
              <a:latin typeface="Garamond" panose="02020404030301010803" pitchFamily="18" charset="0"/>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F9BC5-2E8F-F719-9067-B5A2537BF40F}"/>
              </a:ext>
            </a:extLst>
          </p:cNvPr>
          <p:cNvSpPr>
            <a:spLocks noGrp="1"/>
          </p:cNvSpPr>
          <p:nvPr>
            <p:ph type="title"/>
          </p:nvPr>
        </p:nvSpPr>
        <p:spPr/>
        <p:txBody>
          <a:bodyPr/>
          <a:lstStyle/>
          <a:p>
            <a:r>
              <a:rPr lang="en-US" dirty="0"/>
              <a:t>The Current State of Privacy</a:t>
            </a:r>
          </a:p>
        </p:txBody>
      </p:sp>
      <p:sp>
        <p:nvSpPr>
          <p:cNvPr id="3" name="Content Placeholder 2">
            <a:extLst>
              <a:ext uri="{FF2B5EF4-FFF2-40B4-BE49-F238E27FC236}">
                <a16:creationId xmlns:a16="http://schemas.microsoft.com/office/drawing/2014/main" id="{831B599A-ADA3-CE83-0C0A-E6ABE2AF731D}"/>
              </a:ext>
            </a:extLst>
          </p:cNvPr>
          <p:cNvSpPr>
            <a:spLocks noGrp="1"/>
          </p:cNvSpPr>
          <p:nvPr>
            <p:ph idx="1"/>
          </p:nvPr>
        </p:nvSpPr>
        <p:spPr>
          <a:xfrm>
            <a:off x="609600" y="1143000"/>
            <a:ext cx="10972800" cy="5257800"/>
          </a:xfrm>
        </p:spPr>
        <p:txBody>
          <a:bodyPr/>
          <a:lstStyle/>
          <a:p>
            <a:r>
              <a:rPr lang="en-US" dirty="0"/>
              <a:t>In 2009, James Rule imagined “privacy-protecting protecting Davids [mobilizing] thinly stretched resources against organizational Goliaths” (</a:t>
            </a:r>
            <a:r>
              <a:rPr lang="en-US" i="1" dirty="0"/>
              <a:t>Privacy In Peril</a:t>
            </a:r>
            <a:r>
              <a:rPr lang="en-US" dirty="0"/>
              <a:t>). </a:t>
            </a:r>
          </a:p>
          <a:p>
            <a:r>
              <a:rPr lang="en-US" dirty="0"/>
              <a:t>He worried the giants were winning. </a:t>
            </a:r>
          </a:p>
          <a:p>
            <a:r>
              <a:rPr lang="en-US" dirty="0"/>
              <a:t>In 2025, it seems that they have. </a:t>
            </a:r>
          </a:p>
          <a:p>
            <a:r>
              <a:rPr lang="en-US" dirty="0"/>
              <a:t>The battle is about boundaries. Protecting privacy requires drawing boundaries dividing the permissibly from the impermissibly discoverable. Drawing boundaries imposes tradeoffs between privacy and information processing. </a:t>
            </a:r>
          </a:p>
          <a:p>
            <a:pPr lvl="1"/>
            <a:r>
              <a:rPr lang="en-US" dirty="0"/>
              <a:t>Those boundaries are drawn by online contracts.</a:t>
            </a:r>
          </a:p>
        </p:txBody>
      </p:sp>
    </p:spTree>
    <p:extLst>
      <p:ext uri="{BB962C8B-B14F-4D97-AF65-F5344CB8AC3E}">
        <p14:creationId xmlns:p14="http://schemas.microsoft.com/office/powerpoint/2010/main" val="4883442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DCC3097E-0396-8D80-F677-F6834108D740}"/>
              </a:ext>
            </a:extLst>
          </p:cNvPr>
          <p:cNvSpPr>
            <a:spLocks noGrp="1" noChangeArrowheads="1"/>
          </p:cNvSpPr>
          <p:nvPr>
            <p:ph type="title"/>
          </p:nvPr>
        </p:nvSpPr>
        <p:spPr/>
        <p:txBody>
          <a:bodyPr/>
          <a:lstStyle/>
          <a:p>
            <a:r>
              <a:rPr lang="en-US" altLang="en-US"/>
              <a:t>Assessing Privacy by Obscurity</a:t>
            </a:r>
          </a:p>
        </p:txBody>
      </p:sp>
      <p:sp>
        <p:nvSpPr>
          <p:cNvPr id="39939" name="Content Placeholder 2">
            <a:extLst>
              <a:ext uri="{FF2B5EF4-FFF2-40B4-BE49-F238E27FC236}">
                <a16:creationId xmlns:a16="http://schemas.microsoft.com/office/drawing/2014/main" id="{D5B462CE-BFEB-0774-9D1C-6A7094E326B4}"/>
              </a:ext>
            </a:extLst>
          </p:cNvPr>
          <p:cNvSpPr>
            <a:spLocks noGrp="1" noChangeArrowheads="1"/>
          </p:cNvSpPr>
          <p:nvPr>
            <p:ph idx="1"/>
          </p:nvPr>
        </p:nvSpPr>
        <p:spPr>
          <a:xfrm>
            <a:off x="457200" y="1066800"/>
            <a:ext cx="11125200" cy="4724400"/>
          </a:xfrm>
        </p:spPr>
        <p:txBody>
          <a:bodyPr/>
          <a:lstStyle/>
          <a:p>
            <a:r>
              <a:rPr lang="en-US" altLang="en-US" dirty="0"/>
              <a:t>Two points.</a:t>
            </a:r>
          </a:p>
          <a:p>
            <a:pPr lvl="1"/>
            <a:r>
              <a:rPr lang="en-US" altLang="en-US" sz="2800" dirty="0">
                <a:ea typeface="Arial" panose="020B0604020202020204" pitchFamily="34" charset="0"/>
              </a:rPr>
              <a:t>Privacy by obscurity is rapidly eroding. It is a casualty of modern surveillance practices. </a:t>
            </a:r>
          </a:p>
          <a:p>
            <a:pPr lvl="1"/>
            <a:r>
              <a:rPr lang="en-US" altLang="en-US" sz="2800" dirty="0">
                <a:ea typeface="Arial" panose="020B0604020202020204" pitchFamily="34" charset="0"/>
              </a:rPr>
              <a:t>Even in full flower, privacy by obscurity would not give us all the privacy we need. </a:t>
            </a:r>
          </a:p>
          <a:p>
            <a:pPr lvl="2"/>
            <a:r>
              <a:rPr lang="en-US" altLang="en-US" sz="2800" i="1" dirty="0">
                <a:ea typeface="Arial" panose="020B0604020202020204" pitchFamily="34" charset="0"/>
              </a:rPr>
              <a:t>The reason</a:t>
            </a:r>
            <a:r>
              <a:rPr lang="en-US" altLang="en-US" sz="2800" dirty="0">
                <a:ea typeface="Arial" panose="020B0604020202020204" pitchFamily="34" charset="0"/>
              </a:rPr>
              <a:t>: </a:t>
            </a:r>
          </a:p>
          <a:p>
            <a:pPr lvl="3"/>
            <a:r>
              <a:rPr lang="en-US" altLang="en-US" sz="2600" dirty="0">
                <a:ea typeface="Arial" panose="020B0604020202020204" pitchFamily="34" charset="0"/>
              </a:rPr>
              <a:t>You need to interact with others. That requires revealing some information to them, and the more you reveal, and the more widely you reveal it, the more obscurity you lose.</a:t>
            </a:r>
          </a:p>
        </p:txBody>
      </p:sp>
      <p:sp>
        <p:nvSpPr>
          <p:cNvPr id="39940" name="Slide Number Placeholder 3">
            <a:extLst>
              <a:ext uri="{FF2B5EF4-FFF2-40B4-BE49-F238E27FC236}">
                <a16:creationId xmlns:a16="http://schemas.microsoft.com/office/drawing/2014/main" id="{EEE325C0-4C54-51EE-FC8A-ECF55E573B4F}"/>
              </a:ext>
            </a:extLst>
          </p:cNvPr>
          <p:cNvSpPr>
            <a:spLocks noGrp="1"/>
          </p:cNvSpPr>
          <p:nvPr>
            <p:ph type="sldNum" sz="quarter" idx="12"/>
          </p:nvPr>
        </p:nvSpPr>
        <p:spPr>
          <a:xfrm>
            <a:off x="1981200" y="6243638"/>
            <a:ext cx="21336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l"/>
            <a:fld id="{57BD6792-24B9-420A-B8D9-0FB1D0199AE7}" type="slidenum">
              <a:rPr lang="en-US" altLang="en-US" smtClean="0">
                <a:latin typeface="Garamond" panose="02020404030301010803" pitchFamily="18" charset="0"/>
              </a:rPr>
              <a:pPr algn="l"/>
              <a:t>20</a:t>
            </a:fld>
            <a:endParaRPr lang="en-US" altLang="en-US">
              <a:latin typeface="Garamond" panose="02020404030301010803" pitchFamily="18" charset="0"/>
            </a:endParaRP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C3BFB7F0-7442-C3D3-A152-5D213482C3FB}"/>
              </a:ext>
            </a:extLst>
          </p:cNvPr>
          <p:cNvSpPr>
            <a:spLocks noGrp="1" noChangeArrowheads="1"/>
          </p:cNvSpPr>
          <p:nvPr>
            <p:ph type="title"/>
          </p:nvPr>
        </p:nvSpPr>
        <p:spPr/>
        <p:txBody>
          <a:bodyPr/>
          <a:lstStyle/>
          <a:p>
            <a:r>
              <a:rPr lang="en-US" altLang="en-US"/>
              <a:t>Voluntary Restraint</a:t>
            </a:r>
          </a:p>
        </p:txBody>
      </p:sp>
      <p:sp>
        <p:nvSpPr>
          <p:cNvPr id="41987" name="Content Placeholder 2">
            <a:extLst>
              <a:ext uri="{FF2B5EF4-FFF2-40B4-BE49-F238E27FC236}">
                <a16:creationId xmlns:a16="http://schemas.microsoft.com/office/drawing/2014/main" id="{DE7B38DF-3B4F-13D1-66DE-B62B626C0DCD}"/>
              </a:ext>
            </a:extLst>
          </p:cNvPr>
          <p:cNvSpPr>
            <a:spLocks noGrp="1" noChangeArrowheads="1"/>
          </p:cNvSpPr>
          <p:nvPr>
            <p:ph idx="1"/>
          </p:nvPr>
        </p:nvSpPr>
        <p:spPr>
          <a:xfrm>
            <a:off x="762000" y="1676400"/>
            <a:ext cx="10972800" cy="4800600"/>
          </a:xfrm>
        </p:spPr>
        <p:txBody>
          <a:bodyPr/>
          <a:lstStyle/>
          <a:p>
            <a:r>
              <a:rPr lang="en-US" altLang="en-US" dirty="0"/>
              <a:t>Voluntary restraint promises adequate privacy in public </a:t>
            </a:r>
          </a:p>
          <a:p>
            <a:pPr lvl="1"/>
            <a:r>
              <a:rPr lang="en-US" altLang="en-US" dirty="0">
                <a:ea typeface="Arial" panose="020B0604020202020204" pitchFamily="34" charset="0"/>
              </a:rPr>
              <a:t>even in a world in which people store and exchange massive amounts of information by placing it in the hand of third parties.</a:t>
            </a:r>
          </a:p>
          <a:p>
            <a:r>
              <a:rPr lang="en-US" altLang="en-US" dirty="0"/>
              <a:t>The information lacks obscurity since a variety of third parties typically have ready access to it. </a:t>
            </a:r>
          </a:p>
          <a:p>
            <a:r>
              <a:rPr lang="en-US" altLang="en-US" dirty="0"/>
              <a:t>Voluntary restraint is the best hope for adequate privacy.</a:t>
            </a:r>
          </a:p>
        </p:txBody>
      </p:sp>
      <p:sp>
        <p:nvSpPr>
          <p:cNvPr id="41988" name="Slide Number Placeholder 3">
            <a:extLst>
              <a:ext uri="{FF2B5EF4-FFF2-40B4-BE49-F238E27FC236}">
                <a16:creationId xmlns:a16="http://schemas.microsoft.com/office/drawing/2014/main" id="{7562DEDB-48EE-4FC1-79FC-32430568DEA1}"/>
              </a:ext>
            </a:extLst>
          </p:cNvPr>
          <p:cNvSpPr>
            <a:spLocks noGrp="1"/>
          </p:cNvSpPr>
          <p:nvPr>
            <p:ph type="sldNum" sz="quarter" idx="12"/>
          </p:nvPr>
        </p:nvSpPr>
        <p:spPr>
          <a:xfrm>
            <a:off x="1981200" y="6243638"/>
            <a:ext cx="21336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l"/>
            <a:fld id="{091703AE-2EF7-47C6-8E27-F74F3C2C4E5B}" type="slidenum">
              <a:rPr lang="en-US" altLang="en-US" smtClean="0">
                <a:latin typeface="Garamond" panose="02020404030301010803" pitchFamily="18" charset="0"/>
              </a:rPr>
              <a:pPr algn="l"/>
              <a:t>21</a:t>
            </a:fld>
            <a:endParaRPr lang="en-US" altLang="en-US">
              <a:latin typeface="Garamond" panose="02020404030301010803" pitchFamily="18" charset="0"/>
            </a:endParaRP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42DE6BE1-3788-8400-D529-466587331399}"/>
              </a:ext>
            </a:extLst>
          </p:cNvPr>
          <p:cNvSpPr>
            <a:spLocks noGrp="1" noChangeArrowheads="1"/>
          </p:cNvSpPr>
          <p:nvPr>
            <p:ph type="title"/>
          </p:nvPr>
        </p:nvSpPr>
        <p:spPr/>
        <p:txBody>
          <a:bodyPr/>
          <a:lstStyle/>
          <a:p>
            <a:r>
              <a:rPr lang="en-US" altLang="en-US"/>
              <a:t>Teachers and Students</a:t>
            </a:r>
          </a:p>
        </p:txBody>
      </p:sp>
      <p:sp>
        <p:nvSpPr>
          <p:cNvPr id="44035" name="Content Placeholder 2">
            <a:extLst>
              <a:ext uri="{FF2B5EF4-FFF2-40B4-BE49-F238E27FC236}">
                <a16:creationId xmlns:a16="http://schemas.microsoft.com/office/drawing/2014/main" id="{26ECD53F-C004-2D21-C85C-36FF2B5EFB2B}"/>
              </a:ext>
            </a:extLst>
          </p:cNvPr>
          <p:cNvSpPr>
            <a:spLocks noGrp="1" noChangeArrowheads="1"/>
          </p:cNvSpPr>
          <p:nvPr>
            <p:ph idx="1"/>
          </p:nvPr>
        </p:nvSpPr>
        <p:spPr>
          <a:xfrm>
            <a:off x="609600" y="1676400"/>
            <a:ext cx="11201400" cy="5029200"/>
          </a:xfrm>
        </p:spPr>
        <p:txBody>
          <a:bodyPr/>
          <a:lstStyle/>
          <a:p>
            <a:r>
              <a:rPr lang="en-US" altLang="en-US" dirty="0"/>
              <a:t>Teachers and students typically have limited knowledge of each other.</a:t>
            </a:r>
          </a:p>
          <a:p>
            <a:r>
              <a:rPr lang="en-US" altLang="en-US" dirty="0"/>
              <a:t>The limitations result from voluntary restraint. </a:t>
            </a:r>
          </a:p>
          <a:p>
            <a:r>
              <a:rPr lang="en-US" altLang="en-US" dirty="0"/>
              <a:t>The limited knowledge helps ensure that students appear to teachers primarily in the light of their relevant academic achievements</a:t>
            </a:r>
          </a:p>
          <a:p>
            <a:r>
              <a:rPr lang="en-US" altLang="en-US" dirty="0"/>
              <a:t>It also allows teachers to model an intellectual or professional style that students can adopt and adapt precisely because it is not tightly tied to a personal style and history.</a:t>
            </a:r>
          </a:p>
        </p:txBody>
      </p:sp>
      <p:sp>
        <p:nvSpPr>
          <p:cNvPr id="44036" name="Slide Number Placeholder 3">
            <a:extLst>
              <a:ext uri="{FF2B5EF4-FFF2-40B4-BE49-F238E27FC236}">
                <a16:creationId xmlns:a16="http://schemas.microsoft.com/office/drawing/2014/main" id="{7D20146F-136A-7B4A-4445-CE0406D297B8}"/>
              </a:ext>
            </a:extLst>
          </p:cNvPr>
          <p:cNvSpPr>
            <a:spLocks noGrp="1"/>
          </p:cNvSpPr>
          <p:nvPr>
            <p:ph type="sldNum" sz="quarter" idx="12"/>
          </p:nvPr>
        </p:nvSpPr>
        <p:spPr>
          <a:xfrm>
            <a:off x="1981200" y="6243638"/>
            <a:ext cx="21336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l"/>
            <a:fld id="{C93F5679-81D2-4D61-9222-AEA4A9ADEF41}" type="slidenum">
              <a:rPr lang="en-US" altLang="en-US" smtClean="0">
                <a:latin typeface="Garamond" panose="02020404030301010803" pitchFamily="18" charset="0"/>
              </a:rPr>
              <a:pPr algn="l"/>
              <a:t>22</a:t>
            </a:fld>
            <a:endParaRPr lang="en-US" altLang="en-US">
              <a:latin typeface="Garamond" panose="02020404030301010803" pitchFamily="18" charset="0"/>
            </a:endParaRP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7E070522-EF61-9D48-E47F-7ACB3F3EA980}"/>
              </a:ext>
            </a:extLst>
          </p:cNvPr>
          <p:cNvSpPr>
            <a:spLocks noGrp="1" noChangeArrowheads="1"/>
          </p:cNvSpPr>
          <p:nvPr>
            <p:ph type="title"/>
          </p:nvPr>
        </p:nvSpPr>
        <p:spPr/>
        <p:txBody>
          <a:bodyPr/>
          <a:lstStyle/>
          <a:p>
            <a:r>
              <a:rPr lang="en-US" altLang="en-US"/>
              <a:t>Sociological Perspective</a:t>
            </a:r>
          </a:p>
        </p:txBody>
      </p:sp>
      <p:sp>
        <p:nvSpPr>
          <p:cNvPr id="3" name="Content Placeholder 2">
            <a:extLst>
              <a:ext uri="{FF2B5EF4-FFF2-40B4-BE49-F238E27FC236}">
                <a16:creationId xmlns:a16="http://schemas.microsoft.com/office/drawing/2014/main" id="{80A2E704-BEA8-5398-FCE1-5A8442CA7924}"/>
              </a:ext>
            </a:extLst>
          </p:cNvPr>
          <p:cNvSpPr>
            <a:spLocks noGrp="1"/>
          </p:cNvSpPr>
          <p:nvPr>
            <p:ph idx="1"/>
          </p:nvPr>
        </p:nvSpPr>
        <p:spPr>
          <a:xfrm>
            <a:off x="457200" y="1752600"/>
            <a:ext cx="11582400" cy="4343400"/>
          </a:xfrm>
        </p:spPr>
        <p:txBody>
          <a:bodyPr/>
          <a:lstStyle/>
          <a:p>
            <a:pPr>
              <a:defRPr/>
            </a:pPr>
            <a:r>
              <a:rPr lang="en-US" dirty="0"/>
              <a:t>Nippert-Eng:  </a:t>
            </a:r>
          </a:p>
          <a:p>
            <a:pPr lvl="1">
              <a:defRPr/>
            </a:pPr>
            <a:r>
              <a:rPr lang="en-US" dirty="0"/>
              <a:t>managing relationships between the self and others . . . [is] a "boundary regulatory process by which a person (or group) makes himself more or less accessible and open to others." When we regulate our accessibility to others—including the accessibility of information, objects, space, time, or anything else that we deem private—we simultaneously regulate our relationships with them.</a:t>
            </a:r>
          </a:p>
          <a:p>
            <a:pPr lvl="2">
              <a:defRPr/>
            </a:pPr>
            <a:r>
              <a:rPr lang="en-US" i="1" dirty="0"/>
              <a:t>Islands of Privacy</a:t>
            </a:r>
          </a:p>
          <a:p>
            <a:pPr marL="0" indent="0">
              <a:buNone/>
              <a:defRPr/>
            </a:pPr>
            <a:endParaRPr lang="en-US" dirty="0"/>
          </a:p>
          <a:p>
            <a:pPr>
              <a:defRPr/>
            </a:pPr>
            <a:endParaRPr lang="en-US" dirty="0"/>
          </a:p>
        </p:txBody>
      </p:sp>
      <p:sp>
        <p:nvSpPr>
          <p:cNvPr id="46084" name="Slide Number Placeholder 3">
            <a:extLst>
              <a:ext uri="{FF2B5EF4-FFF2-40B4-BE49-F238E27FC236}">
                <a16:creationId xmlns:a16="http://schemas.microsoft.com/office/drawing/2014/main" id="{3A30EB5D-CFFF-192E-2E2A-BA9CA81D4A1E}"/>
              </a:ext>
            </a:extLst>
          </p:cNvPr>
          <p:cNvSpPr>
            <a:spLocks noGrp="1"/>
          </p:cNvSpPr>
          <p:nvPr>
            <p:ph type="sldNum" sz="quarter" idx="12"/>
          </p:nvPr>
        </p:nvSpPr>
        <p:spPr>
          <a:xfrm>
            <a:off x="1981200" y="6243638"/>
            <a:ext cx="21336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l"/>
            <a:fld id="{A3F137DD-0320-4F3A-A0C9-35F914177AEF}" type="slidenum">
              <a:rPr lang="en-US" altLang="en-US" smtClean="0">
                <a:latin typeface="Garamond" panose="02020404030301010803" pitchFamily="18" charset="0"/>
              </a:rPr>
              <a:pPr algn="l"/>
              <a:t>23</a:t>
            </a:fld>
            <a:endParaRPr lang="en-US" altLang="en-US">
              <a:latin typeface="Garamond" panose="02020404030301010803" pitchFamily="18" charset="0"/>
            </a:endParaRP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CE264712-4AB9-AF68-C952-943DF703477C}"/>
              </a:ext>
            </a:extLst>
          </p:cNvPr>
          <p:cNvSpPr>
            <a:spLocks noGrp="1" noChangeArrowheads="1"/>
          </p:cNvSpPr>
          <p:nvPr>
            <p:ph type="title"/>
          </p:nvPr>
        </p:nvSpPr>
        <p:spPr/>
        <p:txBody>
          <a:bodyPr/>
          <a:lstStyle/>
          <a:p>
            <a:r>
              <a:rPr lang="en-US" altLang="en-US"/>
              <a:t>Coordination How</a:t>
            </a:r>
          </a:p>
        </p:txBody>
      </p:sp>
      <p:sp>
        <p:nvSpPr>
          <p:cNvPr id="3" name="Content Placeholder 2">
            <a:extLst>
              <a:ext uri="{FF2B5EF4-FFF2-40B4-BE49-F238E27FC236}">
                <a16:creationId xmlns:a16="http://schemas.microsoft.com/office/drawing/2014/main" id="{97AAB5DF-13B0-83E3-AA27-A8806BF1A91C}"/>
              </a:ext>
            </a:extLst>
          </p:cNvPr>
          <p:cNvSpPr>
            <a:spLocks noGrp="1"/>
          </p:cNvSpPr>
          <p:nvPr>
            <p:ph idx="1"/>
          </p:nvPr>
        </p:nvSpPr>
        <p:spPr/>
        <p:txBody>
          <a:bodyPr/>
          <a:lstStyle/>
          <a:p>
            <a:pPr>
              <a:defRPr/>
            </a:pPr>
            <a:r>
              <a:rPr lang="en-US" dirty="0"/>
              <a:t>“Regulating our accessibility to others” is an astonishing feat of coordination.</a:t>
            </a:r>
          </a:p>
          <a:p>
            <a:pPr>
              <a:defRPr/>
            </a:pPr>
            <a:r>
              <a:rPr lang="en-US" dirty="0"/>
              <a:t>How do we do that?</a:t>
            </a:r>
          </a:p>
          <a:p>
            <a:pPr>
              <a:defRPr/>
            </a:pPr>
            <a:r>
              <a:rPr lang="en-US" dirty="0"/>
              <a:t>Through informational norms. </a:t>
            </a:r>
          </a:p>
          <a:p>
            <a:pPr marL="0" indent="0">
              <a:buNone/>
              <a:defRPr/>
            </a:pPr>
            <a:endParaRPr lang="en-US" dirty="0"/>
          </a:p>
        </p:txBody>
      </p:sp>
      <p:sp>
        <p:nvSpPr>
          <p:cNvPr id="48132" name="Slide Number Placeholder 3">
            <a:extLst>
              <a:ext uri="{FF2B5EF4-FFF2-40B4-BE49-F238E27FC236}">
                <a16:creationId xmlns:a16="http://schemas.microsoft.com/office/drawing/2014/main" id="{C063276E-8872-5D16-FCAF-C5012926C238}"/>
              </a:ext>
            </a:extLst>
          </p:cNvPr>
          <p:cNvSpPr>
            <a:spLocks noGrp="1"/>
          </p:cNvSpPr>
          <p:nvPr>
            <p:ph type="sldNum" sz="quarter" idx="12"/>
          </p:nvPr>
        </p:nvSpPr>
        <p:spPr>
          <a:xfrm>
            <a:off x="1981200" y="6243638"/>
            <a:ext cx="21336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l"/>
            <a:fld id="{DA0D40F8-9E58-4D71-A253-705F26A9D1BA}" type="slidenum">
              <a:rPr lang="en-US" altLang="en-US" smtClean="0">
                <a:latin typeface="Garamond" panose="02020404030301010803" pitchFamily="18" charset="0"/>
              </a:rPr>
              <a:pPr algn="l"/>
              <a:t>24</a:t>
            </a:fld>
            <a:endParaRPr lang="en-US" altLang="en-US">
              <a:latin typeface="Garamond" panose="02020404030301010803" pitchFamily="18" charset="0"/>
            </a:endParaRP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23606A0B-9644-F4FE-B48F-751A0131F60D}"/>
              </a:ext>
            </a:extLst>
          </p:cNvPr>
          <p:cNvSpPr>
            <a:spLocks noGrp="1" noChangeArrowheads="1"/>
          </p:cNvSpPr>
          <p:nvPr>
            <p:ph type="title"/>
          </p:nvPr>
        </p:nvSpPr>
        <p:spPr/>
        <p:txBody>
          <a:bodyPr/>
          <a:lstStyle/>
          <a:p>
            <a:r>
              <a:rPr lang="en-US" altLang="en-US"/>
              <a:t>Students and Teachers</a:t>
            </a:r>
          </a:p>
        </p:txBody>
      </p:sp>
      <p:sp>
        <p:nvSpPr>
          <p:cNvPr id="50179" name="Content Placeholder 2">
            <a:extLst>
              <a:ext uri="{FF2B5EF4-FFF2-40B4-BE49-F238E27FC236}">
                <a16:creationId xmlns:a16="http://schemas.microsoft.com/office/drawing/2014/main" id="{0E439D58-7D1B-690E-F1F9-D5BC44FF3F39}"/>
              </a:ext>
            </a:extLst>
          </p:cNvPr>
          <p:cNvSpPr>
            <a:spLocks noGrp="1" noChangeArrowheads="1"/>
          </p:cNvSpPr>
          <p:nvPr>
            <p:ph idx="1"/>
          </p:nvPr>
        </p:nvSpPr>
        <p:spPr>
          <a:xfrm>
            <a:off x="533400" y="1524000"/>
            <a:ext cx="11125200" cy="5029200"/>
          </a:xfrm>
        </p:spPr>
        <p:txBody>
          <a:bodyPr/>
          <a:lstStyle/>
          <a:p>
            <a:r>
              <a:rPr lang="en-US" altLang="en-US" dirty="0"/>
              <a:t>Teachers and students voluntarily refrain from sharing information in ways that ensure that students are evaluated primarily in the light of their relevant academic achievements. </a:t>
            </a:r>
          </a:p>
          <a:p>
            <a:r>
              <a:rPr lang="en-US" altLang="en-US" dirty="0"/>
              <a:t>Why? </a:t>
            </a:r>
          </a:p>
          <a:p>
            <a:r>
              <a:rPr lang="en-US" altLang="en-US" dirty="0"/>
              <a:t>Because it is an </a:t>
            </a:r>
            <a:r>
              <a:rPr lang="en-US" altLang="en-US" i="1" dirty="0"/>
              <a:t>informational norm</a:t>
            </a:r>
            <a:r>
              <a:rPr lang="en-US" altLang="en-US" dirty="0"/>
              <a:t> that teachers and students voluntarily refrain from sharing information in ways that ensure that students are evaluated primarily in the light of their relevant academic achievements.</a:t>
            </a:r>
          </a:p>
        </p:txBody>
      </p:sp>
      <p:sp>
        <p:nvSpPr>
          <p:cNvPr id="50180" name="Slide Number Placeholder 3">
            <a:extLst>
              <a:ext uri="{FF2B5EF4-FFF2-40B4-BE49-F238E27FC236}">
                <a16:creationId xmlns:a16="http://schemas.microsoft.com/office/drawing/2014/main" id="{BC9FB99B-B52F-1B80-2CE0-0FDDDCC3ACEC}"/>
              </a:ext>
            </a:extLst>
          </p:cNvPr>
          <p:cNvSpPr>
            <a:spLocks noGrp="1"/>
          </p:cNvSpPr>
          <p:nvPr>
            <p:ph type="sldNum" sz="quarter" idx="12"/>
          </p:nvPr>
        </p:nvSpPr>
        <p:spPr>
          <a:xfrm>
            <a:off x="1981200" y="6243638"/>
            <a:ext cx="21336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l"/>
            <a:fld id="{9739AE6A-39D2-41B1-8A5E-AADED732A603}" type="slidenum">
              <a:rPr lang="en-US" altLang="en-US" smtClean="0">
                <a:latin typeface="Garamond" panose="02020404030301010803" pitchFamily="18" charset="0"/>
              </a:rPr>
              <a:pPr algn="l"/>
              <a:t>25</a:t>
            </a:fld>
            <a:endParaRPr lang="en-US" altLang="en-US">
              <a:latin typeface="Garamond" panose="02020404030301010803" pitchFamily="18" charset="0"/>
            </a:endParaRP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7CDFFDDD-9423-35BA-1124-EF3FCF9C3C5A}"/>
              </a:ext>
            </a:extLst>
          </p:cNvPr>
          <p:cNvSpPr>
            <a:spLocks noGrp="1" noChangeArrowheads="1"/>
          </p:cNvSpPr>
          <p:nvPr>
            <p:ph type="title"/>
          </p:nvPr>
        </p:nvSpPr>
        <p:spPr/>
        <p:txBody>
          <a:bodyPr/>
          <a:lstStyle/>
          <a:p>
            <a:r>
              <a:rPr lang="en-US" altLang="en-US"/>
              <a:t>Privacy in Public and the Self</a:t>
            </a:r>
          </a:p>
        </p:txBody>
      </p:sp>
      <p:sp>
        <p:nvSpPr>
          <p:cNvPr id="52227" name="Content Placeholder 2">
            <a:extLst>
              <a:ext uri="{FF2B5EF4-FFF2-40B4-BE49-F238E27FC236}">
                <a16:creationId xmlns:a16="http://schemas.microsoft.com/office/drawing/2014/main" id="{EE97C96F-5158-ABBB-5A73-F1D3DA8FED8E}"/>
              </a:ext>
            </a:extLst>
          </p:cNvPr>
          <p:cNvSpPr>
            <a:spLocks noGrp="1" noChangeArrowheads="1"/>
          </p:cNvSpPr>
          <p:nvPr>
            <p:ph idx="1"/>
          </p:nvPr>
        </p:nvSpPr>
        <p:spPr/>
        <p:txBody>
          <a:bodyPr/>
          <a:lstStyle/>
          <a:p>
            <a:r>
              <a:rPr lang="en-US" altLang="en-US"/>
              <a:t>Adequate self-realization requires an adequate degree of privacy in public.</a:t>
            </a:r>
          </a:p>
          <a:p>
            <a:r>
              <a:rPr lang="en-US" altLang="en-US"/>
              <a:t>We realize ourselves in large part through our relationships with others where we interact through social role in ways governed by social norms.</a:t>
            </a:r>
          </a:p>
        </p:txBody>
      </p:sp>
      <p:sp>
        <p:nvSpPr>
          <p:cNvPr id="52228" name="Slide Number Placeholder 3">
            <a:extLst>
              <a:ext uri="{FF2B5EF4-FFF2-40B4-BE49-F238E27FC236}">
                <a16:creationId xmlns:a16="http://schemas.microsoft.com/office/drawing/2014/main" id="{7F0016CF-48A7-FE21-EAF1-122FFDC1B036}"/>
              </a:ext>
            </a:extLst>
          </p:cNvPr>
          <p:cNvSpPr>
            <a:spLocks noGrp="1"/>
          </p:cNvSpPr>
          <p:nvPr>
            <p:ph type="sldNum" sz="quarter" idx="12"/>
          </p:nvPr>
        </p:nvSpPr>
        <p:spPr>
          <a:xfrm>
            <a:off x="1981200" y="6243638"/>
            <a:ext cx="21336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l"/>
            <a:fld id="{2E024C65-E47E-4304-8F91-74927125E179}" type="slidenum">
              <a:rPr lang="en-US" altLang="en-US" smtClean="0">
                <a:latin typeface="Garamond" panose="02020404030301010803" pitchFamily="18" charset="0"/>
              </a:rPr>
              <a:pPr algn="l"/>
              <a:t>26</a:t>
            </a:fld>
            <a:endParaRPr lang="en-US" altLang="en-US">
              <a:latin typeface="Garamond" panose="02020404030301010803" pitchFamily="18" charset="0"/>
            </a:endParaRP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14C57-3C65-BD70-0D31-6ECF1158AF13}"/>
              </a:ext>
            </a:extLst>
          </p:cNvPr>
          <p:cNvSpPr>
            <a:spLocks noGrp="1"/>
          </p:cNvSpPr>
          <p:nvPr>
            <p:ph type="title"/>
          </p:nvPr>
        </p:nvSpPr>
        <p:spPr/>
        <p:txBody>
          <a:bodyPr/>
          <a:lstStyle/>
          <a:p>
            <a:r>
              <a:rPr lang="en-US" dirty="0"/>
              <a:t>Self-Realization and Informational Privacy</a:t>
            </a:r>
          </a:p>
        </p:txBody>
      </p:sp>
      <p:sp>
        <p:nvSpPr>
          <p:cNvPr id="3" name="Content Placeholder 2">
            <a:extLst>
              <a:ext uri="{FF2B5EF4-FFF2-40B4-BE49-F238E27FC236}">
                <a16:creationId xmlns:a16="http://schemas.microsoft.com/office/drawing/2014/main" id="{AA958CB6-D94C-2579-EB30-8FDFFC1F3A02}"/>
              </a:ext>
            </a:extLst>
          </p:cNvPr>
          <p:cNvSpPr>
            <a:spLocks noGrp="1"/>
          </p:cNvSpPr>
          <p:nvPr>
            <p:ph idx="1"/>
          </p:nvPr>
        </p:nvSpPr>
        <p:spPr/>
        <p:txBody>
          <a:bodyPr/>
          <a:lstStyle/>
          <a:p>
            <a:r>
              <a:rPr lang="en-US" dirty="0"/>
              <a:t>We argue that adequate self-realization requires adequate informational privacy and that the impact of loss of informational privacy from data breaches is sufficiently serious to justify treating that loss as a legally cognizable harm. </a:t>
            </a:r>
          </a:p>
          <a:p>
            <a:endParaRPr lang="en-US" dirty="0"/>
          </a:p>
        </p:txBody>
      </p:sp>
    </p:spTree>
    <p:extLst>
      <p:ext uri="{BB962C8B-B14F-4D97-AF65-F5344CB8AC3E}">
        <p14:creationId xmlns:p14="http://schemas.microsoft.com/office/powerpoint/2010/main" val="17260300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06814-950D-429B-FDB9-8F03DBF98F42}"/>
              </a:ext>
            </a:extLst>
          </p:cNvPr>
          <p:cNvSpPr>
            <a:spLocks noGrp="1"/>
          </p:cNvSpPr>
          <p:nvPr>
            <p:ph type="title"/>
          </p:nvPr>
        </p:nvSpPr>
        <p:spPr/>
        <p:txBody>
          <a:bodyPr/>
          <a:lstStyle/>
          <a:p>
            <a:r>
              <a:rPr lang="en-US" dirty="0"/>
              <a:t>William  James on the Self</a:t>
            </a:r>
          </a:p>
        </p:txBody>
      </p:sp>
      <p:sp>
        <p:nvSpPr>
          <p:cNvPr id="3" name="Content Placeholder 2">
            <a:extLst>
              <a:ext uri="{FF2B5EF4-FFF2-40B4-BE49-F238E27FC236}">
                <a16:creationId xmlns:a16="http://schemas.microsoft.com/office/drawing/2014/main" id="{1949CFCA-DEA6-235B-8EB2-22A6597CC6CE}"/>
              </a:ext>
            </a:extLst>
          </p:cNvPr>
          <p:cNvSpPr>
            <a:spLocks noGrp="1"/>
          </p:cNvSpPr>
          <p:nvPr>
            <p:ph idx="1"/>
          </p:nvPr>
        </p:nvSpPr>
        <p:spPr/>
        <p:txBody>
          <a:bodyPr/>
          <a:lstStyle/>
          <a:p>
            <a:pPr marL="0" marR="0">
              <a:spcBef>
                <a:spcPts val="0"/>
              </a:spcBef>
              <a:spcAft>
                <a:spcPts val="800"/>
              </a:spcAft>
              <a:buNone/>
              <a:tabLst>
                <a:tab pos="-914400" algn="l"/>
              </a:tabLst>
            </a:pPr>
            <a:r>
              <a:rPr lang="en-US" sz="2400" kern="100" dirty="0">
                <a:effectLst/>
                <a:ea typeface="Calibri" panose="020F0502020204030204" pitchFamily="34" charset="0"/>
                <a:cs typeface="Times New Roman" panose="02020603050405020304" pitchFamily="18" charset="0"/>
              </a:rPr>
              <a:t>“I am,” James writes, </a:t>
            </a:r>
          </a:p>
          <a:p>
            <a:pPr marL="327025" lvl="1" indent="0">
              <a:spcBef>
                <a:spcPts val="0"/>
              </a:spcBef>
              <a:spcAft>
                <a:spcPts val="800"/>
              </a:spcAft>
              <a:buNone/>
              <a:tabLst>
                <a:tab pos="-914400" algn="l"/>
              </a:tabLst>
            </a:pPr>
            <a:r>
              <a:rPr lang="en-US" sz="1800" kern="100" dirty="0">
                <a:effectLst/>
                <a:ea typeface="Calibri" panose="020F0502020204030204" pitchFamily="34" charset="0"/>
                <a:cs typeface="Times New Roman" panose="02020603050405020304" pitchFamily="18" charset="0"/>
              </a:rPr>
              <a:t>often confronted by the necessity of standing by one of my . . . selves and relinquishing the rest. Not that I would not, if I could, be both handsome and fat and well dressed, and a great athlete, and make a million a year, be a wit, a </a:t>
            </a:r>
            <a:r>
              <a:rPr lang="en-US" sz="1800" i="1" kern="100" dirty="0">
                <a:effectLst/>
                <a:ea typeface="Calibri" panose="020F0502020204030204" pitchFamily="34" charset="0"/>
                <a:cs typeface="Times New Roman" panose="02020603050405020304" pitchFamily="18" charset="0"/>
              </a:rPr>
              <a:t>bon vivant</a:t>
            </a:r>
            <a:r>
              <a:rPr lang="en-US" sz="1800" kern="100" dirty="0">
                <a:effectLst/>
                <a:ea typeface="Calibri" panose="020F0502020204030204" pitchFamily="34" charset="0"/>
                <a:cs typeface="Times New Roman" panose="02020603050405020304" pitchFamily="18" charset="0"/>
              </a:rPr>
              <a:t> . . . as well as a philosopher, and a philanthropist, statesman, warrior, and African explorer, as well as a ‘tone poet’ and saint. But the thing is simply impossible . . . Such characters may at the outset of life be alike </a:t>
            </a:r>
            <a:r>
              <a:rPr lang="en-US" sz="1800" i="1" kern="100" dirty="0">
                <a:effectLst/>
                <a:ea typeface="Calibri" panose="020F0502020204030204" pitchFamily="34" charset="0"/>
                <a:cs typeface="Times New Roman" panose="02020603050405020304" pitchFamily="18" charset="0"/>
              </a:rPr>
              <a:t>possible</a:t>
            </a:r>
            <a:r>
              <a:rPr lang="en-US" sz="1800" kern="100" dirty="0">
                <a:effectLst/>
                <a:ea typeface="Calibri" panose="020F0502020204030204" pitchFamily="34" charset="0"/>
                <a:cs typeface="Times New Roman" panose="02020603050405020304" pitchFamily="18" charset="0"/>
              </a:rPr>
              <a:t> . . . But to make anyone of them actual, the rest must be more or less suppressed . . The seeker of his truest self </a:t>
            </a:r>
            <a:r>
              <a:rPr lang="en-US" sz="1800" kern="100" dirty="0" err="1">
                <a:effectLst/>
                <a:ea typeface="Calibri" panose="020F0502020204030204" pitchFamily="34" charset="0"/>
                <a:cs typeface="Times New Roman" panose="02020603050405020304" pitchFamily="18" charset="0"/>
              </a:rPr>
              <a:t>mus</a:t>
            </a:r>
            <a:r>
              <a:rPr lang="en-US" sz="1800" kern="100" dirty="0">
                <a:effectLst/>
                <a:ea typeface="Calibri" panose="020F0502020204030204" pitchFamily="34" charset="0"/>
                <a:cs typeface="Times New Roman" panose="02020603050405020304" pitchFamily="18" charset="0"/>
              </a:rPr>
              <a:t> pick out the one on which to stake his salvation.</a:t>
            </a:r>
            <a:endParaRPr lang="en-US" sz="2400" kern="100" dirty="0">
              <a:ea typeface="Calibri" panose="020F0502020204030204" pitchFamily="34" charset="0"/>
              <a:cs typeface="Times New Roman" panose="02020603050405020304" pitchFamily="18" charset="0"/>
            </a:endParaRPr>
          </a:p>
          <a:p>
            <a:pPr marL="0" indent="0">
              <a:spcBef>
                <a:spcPts val="0"/>
              </a:spcBef>
              <a:spcAft>
                <a:spcPts val="800"/>
              </a:spcAft>
              <a:buNone/>
              <a:tabLst>
                <a:tab pos="-914400" algn="l"/>
              </a:tabLst>
            </a:pPr>
            <a:r>
              <a:rPr lang="en-US" sz="2800" kern="100" dirty="0">
                <a:effectLst/>
                <a:ea typeface="Calibri" panose="020F0502020204030204" pitchFamily="34" charset="0"/>
              </a:rPr>
              <a:t>The essential point is that you make yourself who you are by what you “stand by,” by the commitments you strive to realize</a:t>
            </a:r>
            <a:r>
              <a:rPr lang="en-US" sz="4000" dirty="0">
                <a:effectLst/>
              </a:rPr>
              <a:t> </a:t>
            </a:r>
          </a:p>
          <a:p>
            <a:pPr marL="0" marR="0" indent="0">
              <a:spcBef>
                <a:spcPts val="0"/>
              </a:spcBef>
              <a:buNone/>
            </a:pPr>
            <a:r>
              <a:rPr lang="en-US" sz="2400" kern="100" cap="small" dirty="0">
                <a:solidFill>
                  <a:srgbClr val="000000"/>
                </a:solidFill>
                <a:effectLst/>
                <a:ea typeface="Calibri" panose="020F0502020204030204" pitchFamily="34" charset="0"/>
                <a:cs typeface="Times New Roman" panose="02020603050405020304" pitchFamily="18" charset="0"/>
              </a:rPr>
              <a:t>		William James</a:t>
            </a:r>
            <a:r>
              <a:rPr lang="en-US" sz="2400" kern="100" dirty="0">
                <a:solidFill>
                  <a:srgbClr val="000000"/>
                </a:solidFill>
                <a:effectLst/>
                <a:ea typeface="Calibri" panose="020F0502020204030204" pitchFamily="34" charset="0"/>
                <a:cs typeface="Times New Roman" panose="02020603050405020304" pitchFamily="18" charset="0"/>
              </a:rPr>
              <a:t>, 1 </a:t>
            </a:r>
            <a:r>
              <a:rPr lang="en-US" sz="2400" kern="100" cap="small" dirty="0">
                <a:solidFill>
                  <a:srgbClr val="000000"/>
                </a:solidFill>
                <a:effectLst/>
                <a:ea typeface="Calibri" panose="020F0502020204030204" pitchFamily="34" charset="0"/>
                <a:cs typeface="Times New Roman" panose="02020603050405020304" pitchFamily="18" charset="0"/>
              </a:rPr>
              <a:t>The Principles of Psychology</a:t>
            </a:r>
            <a:r>
              <a:rPr lang="en-US" sz="2400" kern="100" dirty="0">
                <a:solidFill>
                  <a:srgbClr val="000000"/>
                </a:solidFill>
                <a:effectLst/>
                <a:ea typeface="Calibri" panose="020F0502020204030204" pitchFamily="34" charset="0"/>
                <a:cs typeface="Times New Roman" panose="02020603050405020304" pitchFamily="18" charset="0"/>
              </a:rPr>
              <a:t> 309 (1890).</a:t>
            </a:r>
            <a:endParaRPr lang="en-US" sz="2400" kern="100" dirty="0">
              <a:effectLst/>
              <a:ea typeface="Calibri" panose="020F0502020204030204" pitchFamily="34" charset="0"/>
              <a:cs typeface="Times New Roman" panose="02020603050405020304" pitchFamily="18" charset="0"/>
            </a:endParaRPr>
          </a:p>
          <a:p>
            <a:pPr>
              <a:spcBef>
                <a:spcPts val="0"/>
              </a:spcBef>
            </a:pPr>
            <a:endParaRPr lang="en-US" dirty="0"/>
          </a:p>
        </p:txBody>
      </p:sp>
    </p:spTree>
    <p:extLst>
      <p:ext uri="{BB962C8B-B14F-4D97-AF65-F5344CB8AC3E}">
        <p14:creationId xmlns:p14="http://schemas.microsoft.com/office/powerpoint/2010/main" val="36099699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2B07C-61B9-7D9D-02A4-7A4721D81FDF}"/>
              </a:ext>
            </a:extLst>
          </p:cNvPr>
          <p:cNvSpPr>
            <a:spLocks noGrp="1"/>
          </p:cNvSpPr>
          <p:nvPr>
            <p:ph type="title"/>
          </p:nvPr>
        </p:nvSpPr>
        <p:spPr/>
        <p:txBody>
          <a:bodyPr/>
          <a:lstStyle/>
          <a:p>
            <a:r>
              <a:rPr lang="en-US" dirty="0"/>
              <a:t>A Conception of the Self</a:t>
            </a:r>
          </a:p>
        </p:txBody>
      </p:sp>
      <p:sp>
        <p:nvSpPr>
          <p:cNvPr id="3" name="Content Placeholder 2">
            <a:extLst>
              <a:ext uri="{FF2B5EF4-FFF2-40B4-BE49-F238E27FC236}">
                <a16:creationId xmlns:a16="http://schemas.microsoft.com/office/drawing/2014/main" id="{8A002042-0682-75DC-701E-E0EC1ECF6F5C}"/>
              </a:ext>
            </a:extLst>
          </p:cNvPr>
          <p:cNvSpPr>
            <a:spLocks noGrp="1"/>
          </p:cNvSpPr>
          <p:nvPr>
            <p:ph idx="1"/>
          </p:nvPr>
        </p:nvSpPr>
        <p:spPr>
          <a:xfrm>
            <a:off x="609600" y="1163637"/>
            <a:ext cx="11353800" cy="4530725"/>
          </a:xfrm>
        </p:spPr>
        <p:txBody>
          <a:bodyPr/>
          <a:lstStyle/>
          <a:p>
            <a:pPr marL="0" marR="0">
              <a:spcBef>
                <a:spcPts val="0"/>
              </a:spcBef>
              <a:spcAft>
                <a:spcPts val="0"/>
              </a:spcAft>
              <a:buNone/>
              <a:tabLst>
                <a:tab pos="-914400" algn="l"/>
              </a:tabLst>
            </a:pPr>
            <a:r>
              <a:rPr lang="en-US" sz="2400" kern="100" dirty="0">
                <a:effectLst/>
                <a:ea typeface="Calibri" panose="020F0502020204030204" pitchFamily="34" charset="0"/>
                <a:cs typeface="Times New Roman" panose="02020603050405020304" pitchFamily="18" charset="0"/>
              </a:rPr>
              <a:t>You make yourself who you are by what you “stand by,” by the commitments you strive to realize. </a:t>
            </a:r>
            <a:r>
              <a:rPr lang="en-US" sz="2400" kern="100" dirty="0">
                <a:ea typeface="Calibri" panose="020F0502020204030204" pitchFamily="34" charset="0"/>
                <a:cs typeface="Times New Roman" panose="02020603050405020304" pitchFamily="18" charset="0"/>
              </a:rPr>
              <a:t>T</a:t>
            </a:r>
            <a:r>
              <a:rPr lang="en-US" sz="2400" kern="100" dirty="0">
                <a:effectLst/>
                <a:ea typeface="Calibri" panose="020F0502020204030204" pitchFamily="34" charset="0"/>
                <a:cs typeface="Times New Roman" panose="02020603050405020304" pitchFamily="18" charset="0"/>
              </a:rPr>
              <a:t>he self you seek to realize is a multifaceted self. But  </a:t>
            </a:r>
          </a:p>
          <a:p>
            <a:pPr marL="457200">
              <a:spcBef>
                <a:spcPts val="0"/>
              </a:spcBef>
              <a:spcAft>
                <a:spcPts val="0"/>
              </a:spcAft>
              <a:buNone/>
            </a:pPr>
            <a:r>
              <a:rPr lang="en-US" sz="2400" kern="100" dirty="0">
                <a:effectLst/>
                <a:ea typeface="Calibri" panose="020F0502020204030204" pitchFamily="34" charset="0"/>
                <a:cs typeface="Times New Roman" panose="02020603050405020304" pitchFamily="18" charset="0"/>
              </a:rPr>
              <a:t>	We are none of us defined by membership in a single community or form of moral life.  We are . . . heirs of many distinct, sometimes conflicting, intellectual and moral traditions . . . The complexity and contradictions of our cultural inheritance give to our identities an aspect of complexity and even of plurality which is . . .  essential to them . . . [T]he power to conceive of ourselves in different ways, to </a:t>
            </a:r>
            <a:r>
              <a:rPr lang="en-US" sz="2400" kern="100" dirty="0" err="1">
                <a:effectLst/>
                <a:ea typeface="Calibri" panose="020F0502020204030204" pitchFamily="34" charset="0"/>
                <a:cs typeface="Times New Roman" panose="02020603050405020304" pitchFamily="18" charset="0"/>
              </a:rPr>
              <a:t>harbour</a:t>
            </a:r>
            <a:r>
              <a:rPr lang="en-US" sz="2400" kern="100" dirty="0">
                <a:effectLst/>
                <a:ea typeface="Calibri" panose="020F0502020204030204" pitchFamily="34" charset="0"/>
                <a:cs typeface="Times New Roman" panose="02020603050405020304" pitchFamily="18" charset="0"/>
              </a:rPr>
              <a:t> dissonant projects and perspectives, to inform our thoughts and lives with divergent categories and concepts, is integral to our identity as reflective beings. John Gray, </a:t>
            </a:r>
            <a:r>
              <a:rPr lang="en-US" sz="2400" i="1" kern="100" dirty="0">
                <a:effectLst/>
                <a:ea typeface="Calibri" panose="020F0502020204030204" pitchFamily="34" charset="0"/>
                <a:cs typeface="Times New Roman" panose="02020603050405020304" pitchFamily="18" charset="0"/>
              </a:rPr>
              <a:t>Post-Liberalism: Studies in Political Thought</a:t>
            </a:r>
            <a:r>
              <a:rPr lang="en-US" sz="2400" kern="100" dirty="0">
                <a:effectLst/>
                <a:ea typeface="Calibri" panose="020F0502020204030204" pitchFamily="34" charset="0"/>
                <a:cs typeface="Times New Roman" panose="02020603050405020304" pitchFamily="18" charset="0"/>
              </a:rPr>
              <a:t>, 262–63.</a:t>
            </a:r>
          </a:p>
          <a:p>
            <a:pPr marL="0" marR="0">
              <a:lnSpc>
                <a:spcPct val="107000"/>
              </a:lnSpc>
              <a:spcAft>
                <a:spcPts val="800"/>
              </a:spcAft>
              <a:buNone/>
              <a:tabLst>
                <a:tab pos="-914400" algn="l"/>
              </a:tabLst>
            </a:pPr>
            <a:r>
              <a:rPr lang="en-US" sz="2400" kern="100" dirty="0">
                <a:effectLst/>
                <a:ea typeface="Calibri" panose="020F0502020204030204" pitchFamily="34" charset="0"/>
                <a:cs typeface="Times New Roman" panose="02020603050405020304" pitchFamily="18" charset="0"/>
              </a:rPr>
              <a:t>You construct your multifaceted identity—by selecting what you will identify with (“stand by”) from the possibilities open to you. </a:t>
            </a:r>
            <a:r>
              <a:rPr lang="en-US" sz="2400" kern="100" dirty="0">
                <a:solidFill>
                  <a:srgbClr val="000000"/>
                </a:solidFill>
                <a:ea typeface="Calibri" panose="020F0502020204030204" pitchFamily="34" charset="0"/>
                <a:cs typeface="Times New Roman" panose="02020603050405020304" pitchFamily="18" charset="0"/>
              </a:rPr>
              <a:t>A</a:t>
            </a:r>
            <a:r>
              <a:rPr lang="en-US" sz="2400" kern="100" dirty="0">
                <a:solidFill>
                  <a:srgbClr val="000000"/>
                </a:solidFill>
                <a:effectLst/>
                <a:ea typeface="Calibri" panose="020F0502020204030204" pitchFamily="34" charset="0"/>
                <a:cs typeface="Times New Roman" panose="02020603050405020304" pitchFamily="18" charset="0"/>
              </a:rPr>
              <a:t>dequate realization of a multifaceted self requires informational privacy. </a:t>
            </a:r>
            <a:endParaRPr lang="en-US" sz="2400" kern="100" dirty="0">
              <a:effectLst/>
              <a:ea typeface="Calibri" panose="020F0502020204030204" pitchFamily="34" charset="0"/>
              <a:cs typeface="Times New Roman" panose="02020603050405020304" pitchFamily="18" charset="0"/>
            </a:endParaRPr>
          </a:p>
          <a:p>
            <a:endParaRPr lang="en-US" sz="2000" dirty="0"/>
          </a:p>
        </p:txBody>
      </p:sp>
    </p:spTree>
    <p:extLst>
      <p:ext uri="{BB962C8B-B14F-4D97-AF65-F5344CB8AC3E}">
        <p14:creationId xmlns:p14="http://schemas.microsoft.com/office/powerpoint/2010/main" val="1346202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58899A18-4574-ED1E-875E-0D3526D7B72E}"/>
              </a:ext>
            </a:extLst>
          </p:cNvPr>
          <p:cNvSpPr>
            <a:spLocks noGrp="1" noChangeArrowheads="1"/>
          </p:cNvSpPr>
          <p:nvPr>
            <p:ph type="title"/>
          </p:nvPr>
        </p:nvSpPr>
        <p:spPr/>
        <p:txBody>
          <a:bodyPr/>
          <a:lstStyle/>
          <a:p>
            <a:r>
              <a:rPr lang="en-US" altLang="en-US"/>
              <a:t>Governmental Uses of Information</a:t>
            </a:r>
          </a:p>
        </p:txBody>
      </p:sp>
      <p:sp>
        <p:nvSpPr>
          <p:cNvPr id="8195" name="Content Placeholder 2">
            <a:extLst>
              <a:ext uri="{FF2B5EF4-FFF2-40B4-BE49-F238E27FC236}">
                <a16:creationId xmlns:a16="http://schemas.microsoft.com/office/drawing/2014/main" id="{3706AC97-32C4-2DC9-CC6A-99CA935F78C1}"/>
              </a:ext>
            </a:extLst>
          </p:cNvPr>
          <p:cNvSpPr>
            <a:spLocks noGrp="1" noChangeArrowheads="1"/>
          </p:cNvSpPr>
          <p:nvPr>
            <p:ph idx="1"/>
          </p:nvPr>
        </p:nvSpPr>
        <p:spPr>
          <a:xfrm>
            <a:off x="609600" y="1600201"/>
            <a:ext cx="11353800" cy="4530725"/>
          </a:xfrm>
        </p:spPr>
        <p:txBody>
          <a:bodyPr/>
          <a:lstStyle/>
          <a:p>
            <a:r>
              <a:rPr lang="en-US" altLang="en-US" dirty="0"/>
              <a:t>To discourage and prevent behavior:</a:t>
            </a:r>
          </a:p>
          <a:p>
            <a:pPr lvl="1"/>
            <a:r>
              <a:rPr lang="en-US" altLang="en-US" dirty="0">
                <a:ea typeface="Arial" panose="020B0604020202020204" pitchFamily="34" charset="0"/>
              </a:rPr>
              <a:t>journalists, political dissenters, lawyers representing political activists and dissenters, politicians opposing the policies and goals of those with the power to order surveillance, sustainable energy advocates, environmentalists, animal rights activists, Afro-Americans, Muslims, labor unions, public health practitioners, welfare recipients, parolees, and a diverse collection of types of people the government regards as (possibly) undesirable.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32E5F-2EC1-00B0-26B0-0DFF0A195E80}"/>
              </a:ext>
            </a:extLst>
          </p:cNvPr>
          <p:cNvSpPr>
            <a:spLocks noGrp="1"/>
          </p:cNvSpPr>
          <p:nvPr>
            <p:ph type="title"/>
          </p:nvPr>
        </p:nvSpPr>
        <p:spPr/>
        <p:txBody>
          <a:bodyPr/>
          <a:lstStyle/>
          <a:p>
            <a:r>
              <a:rPr lang="en-US" sz="4400" dirty="0">
                <a:solidFill>
                  <a:srgbClr val="000000"/>
                </a:solidFill>
                <a:effectLst/>
                <a:ea typeface="Aptos" panose="020B0004020202020204" pitchFamily="34" charset="0"/>
                <a:cs typeface="Times New Roman" panose="02020603050405020304" pitchFamily="18" charset="0"/>
              </a:rPr>
              <a:t>The claim </a:t>
            </a:r>
            <a:r>
              <a:rPr lang="en-US" sz="4400" dirty="0">
                <a:solidFill>
                  <a:srgbClr val="000000"/>
                </a:solidFill>
                <a:ea typeface="Aptos" panose="020B0004020202020204" pitchFamily="34" charset="0"/>
                <a:cs typeface="Times New Roman" panose="02020603050405020304" pitchFamily="18" charset="0"/>
              </a:rPr>
              <a:t>Is O</a:t>
            </a:r>
            <a:r>
              <a:rPr lang="en-US" sz="4400" dirty="0">
                <a:solidFill>
                  <a:srgbClr val="000000"/>
                </a:solidFill>
                <a:effectLst/>
                <a:ea typeface="Aptos" panose="020B0004020202020204" pitchFamily="34" charset="0"/>
                <a:cs typeface="Times New Roman" panose="02020603050405020304" pitchFamily="18" charset="0"/>
              </a:rPr>
              <a:t>bviously </a:t>
            </a:r>
            <a:r>
              <a:rPr lang="en-US" sz="4400" dirty="0">
                <a:solidFill>
                  <a:srgbClr val="000000"/>
                </a:solidFill>
                <a:ea typeface="Aptos" panose="020B0004020202020204" pitchFamily="34" charset="0"/>
                <a:cs typeface="Times New Roman" panose="02020603050405020304" pitchFamily="18" charset="0"/>
              </a:rPr>
              <a:t>F</a:t>
            </a:r>
            <a:r>
              <a:rPr lang="en-US" sz="4400" dirty="0">
                <a:solidFill>
                  <a:srgbClr val="000000"/>
                </a:solidFill>
                <a:effectLst/>
                <a:ea typeface="Aptos" panose="020B0004020202020204" pitchFamily="34" charset="0"/>
                <a:cs typeface="Times New Roman" panose="02020603050405020304" pitchFamily="18" charset="0"/>
              </a:rPr>
              <a:t>alse </a:t>
            </a:r>
            <a:br>
              <a:rPr lang="en-US" sz="4400" dirty="0">
                <a:solidFill>
                  <a:srgbClr val="000000"/>
                </a:solidFill>
                <a:effectLst/>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672D2D9F-6B64-1616-9A6D-99E1AE077A31}"/>
              </a:ext>
            </a:extLst>
          </p:cNvPr>
          <p:cNvSpPr>
            <a:spLocks noGrp="1"/>
          </p:cNvSpPr>
          <p:nvPr>
            <p:ph idx="1"/>
          </p:nvPr>
        </p:nvSpPr>
        <p:spPr/>
        <p:txBody>
          <a:bodyPr/>
          <a:lstStyle/>
          <a:p>
            <a:r>
              <a:rPr lang="en-US" sz="2800" dirty="0">
                <a:effectLst/>
                <a:ea typeface="Aptos" panose="020B0004020202020204" pitchFamily="34" charset="0"/>
                <a:cs typeface="Times New Roman" panose="02020603050405020304" pitchFamily="18" charset="0"/>
              </a:rPr>
              <a:t>I</a:t>
            </a:r>
            <a:r>
              <a:rPr lang="en-US" sz="2800" dirty="0">
                <a:solidFill>
                  <a:srgbClr val="000000"/>
                </a:solidFill>
                <a:effectLst/>
                <a:ea typeface="Aptos" panose="020B0004020202020204" pitchFamily="34" charset="0"/>
                <a:cs typeface="Times New Roman" panose="02020603050405020304" pitchFamily="18" charset="0"/>
              </a:rPr>
              <a:t>magine a future—say in 2084—in which everyone has an implant that connects them to a cloud-based artificial intelligence complex. </a:t>
            </a:r>
          </a:p>
          <a:p>
            <a:r>
              <a:rPr lang="en-US" sz="2800" dirty="0">
                <a:solidFill>
                  <a:srgbClr val="000000"/>
                </a:solidFill>
                <a:effectLst/>
                <a:ea typeface="Aptos" panose="020B0004020202020204" pitchFamily="34" charset="0"/>
                <a:cs typeface="Times New Roman" panose="02020603050405020304" pitchFamily="18" charset="0"/>
              </a:rPr>
              <a:t>The system constructs and updates digital profiles for everyone. Anyone can call up anyone’s profile (in a visual display that appears to hover in the air before them). </a:t>
            </a:r>
            <a:r>
              <a:rPr lang="en-US" sz="2800" dirty="0">
                <a:effectLst/>
                <a:ea typeface="Aptos" panose="020B0004020202020204" pitchFamily="34" charset="0"/>
                <a:cs typeface="Times New Roman" panose="02020603050405020304" pitchFamily="18" charset="0"/>
              </a:rPr>
              <a:t>People might refrain from accessing the information, but assume the opposite is true. </a:t>
            </a:r>
          </a:p>
          <a:p>
            <a:r>
              <a:rPr lang="en-US" sz="2800" dirty="0">
                <a:effectLst/>
                <a:ea typeface="Aptos" panose="020B0004020202020204" pitchFamily="34" charset="0"/>
                <a:cs typeface="Times New Roman" panose="02020603050405020304" pitchFamily="18" charset="0"/>
              </a:rPr>
              <a:t>Everyone—employers, school admissions committees, the Transportation Security Agency, private clubs, hotels, friends, acquaintances, and so on—routinely consult the dossiers. </a:t>
            </a:r>
          </a:p>
        </p:txBody>
      </p:sp>
    </p:spTree>
    <p:extLst>
      <p:ext uri="{BB962C8B-B14F-4D97-AF65-F5344CB8AC3E}">
        <p14:creationId xmlns:p14="http://schemas.microsoft.com/office/powerpoint/2010/main" val="27572449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76F6A-70DB-BD9F-2A46-E220989922B8}"/>
              </a:ext>
            </a:extLst>
          </p:cNvPr>
          <p:cNvSpPr>
            <a:spLocks noGrp="1"/>
          </p:cNvSpPr>
          <p:nvPr>
            <p:ph type="title"/>
          </p:nvPr>
        </p:nvSpPr>
        <p:spPr/>
        <p:txBody>
          <a:bodyPr/>
          <a:lstStyle/>
          <a:p>
            <a:r>
              <a:rPr lang="en-US" sz="4800" dirty="0">
                <a:effectLst/>
                <a:ea typeface="Aptos" panose="020B0004020202020204" pitchFamily="34" charset="0"/>
                <a:cs typeface="Times New Roman" panose="02020603050405020304" pitchFamily="18" charset="0"/>
              </a:rPr>
              <a:t>Self-realization Would Still Occur</a:t>
            </a:r>
            <a:endParaRPr lang="en-US" sz="4400" dirty="0"/>
          </a:p>
        </p:txBody>
      </p:sp>
      <p:sp>
        <p:nvSpPr>
          <p:cNvPr id="3" name="Content Placeholder 2">
            <a:extLst>
              <a:ext uri="{FF2B5EF4-FFF2-40B4-BE49-F238E27FC236}">
                <a16:creationId xmlns:a16="http://schemas.microsoft.com/office/drawing/2014/main" id="{6527B6F7-B699-E540-6AD5-4EC3ABFD7BE9}"/>
              </a:ext>
            </a:extLst>
          </p:cNvPr>
          <p:cNvSpPr>
            <a:spLocks noGrp="1"/>
          </p:cNvSpPr>
          <p:nvPr>
            <p:ph idx="1"/>
          </p:nvPr>
        </p:nvSpPr>
        <p:spPr/>
        <p:txBody>
          <a:bodyPr/>
          <a:lstStyle/>
          <a:p>
            <a:r>
              <a:rPr lang="en-US" sz="3200" dirty="0">
                <a:effectLst/>
                <a:ea typeface="Aptos" panose="020B0004020202020204" pitchFamily="34" charset="0"/>
                <a:cs typeface="Times New Roman" panose="02020603050405020304" pitchFamily="18" charset="0"/>
              </a:rPr>
              <a:t>People would still stand by identities like being a doctor, a lawyer, a parent, a chess champion, a race car driver, and so on. </a:t>
            </a:r>
          </a:p>
          <a:p>
            <a:r>
              <a:rPr lang="en-US" sz="3200" dirty="0">
                <a:effectLst/>
                <a:ea typeface="Aptos" panose="020B0004020202020204" pitchFamily="34" charset="0"/>
                <a:cs typeface="Times New Roman" panose="02020603050405020304" pitchFamily="18" charset="0"/>
              </a:rPr>
              <a:t>So why think the disclosure of information from data breaches threatens self-realization? </a:t>
            </a:r>
          </a:p>
          <a:p>
            <a:r>
              <a:rPr lang="en-US" sz="3200" dirty="0">
                <a:effectLst/>
                <a:ea typeface="Aptos" panose="020B0004020202020204" pitchFamily="34" charset="0"/>
                <a:cs typeface="Times New Roman" panose="02020603050405020304" pitchFamily="18" charset="0"/>
              </a:rPr>
              <a:t>The answer is that it undermines </a:t>
            </a:r>
            <a:r>
              <a:rPr lang="en-US" sz="3200" i="1" dirty="0">
                <a:effectLst/>
                <a:ea typeface="Aptos" panose="020B0004020202020204" pitchFamily="34" charset="0"/>
                <a:cs typeface="Times New Roman" panose="02020603050405020304" pitchFamily="18" charset="0"/>
              </a:rPr>
              <a:t>the way</a:t>
            </a:r>
            <a:r>
              <a:rPr lang="en-US" sz="3200" dirty="0">
                <a:effectLst/>
                <a:ea typeface="Aptos" panose="020B0004020202020204" pitchFamily="34" charset="0"/>
                <a:cs typeface="Times New Roman" panose="02020603050405020304" pitchFamily="18" charset="0"/>
              </a:rPr>
              <a:t> in which we currently pursue self-realization.</a:t>
            </a:r>
            <a:endParaRPr lang="en-US" sz="4400" dirty="0"/>
          </a:p>
          <a:p>
            <a:endParaRPr lang="en-US" dirty="0"/>
          </a:p>
        </p:txBody>
      </p:sp>
    </p:spTree>
    <p:extLst>
      <p:ext uri="{BB962C8B-B14F-4D97-AF65-F5344CB8AC3E}">
        <p14:creationId xmlns:p14="http://schemas.microsoft.com/office/powerpoint/2010/main" val="27502882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F64B8-AB09-9B8D-0F3C-A917A3C2C7B0}"/>
              </a:ext>
            </a:extLst>
          </p:cNvPr>
          <p:cNvSpPr>
            <a:spLocks noGrp="1"/>
          </p:cNvSpPr>
          <p:nvPr>
            <p:ph type="title"/>
          </p:nvPr>
        </p:nvSpPr>
        <p:spPr/>
        <p:txBody>
          <a:bodyPr/>
          <a:lstStyle/>
          <a:p>
            <a:r>
              <a:rPr lang="en-US" dirty="0"/>
              <a:t>An Example</a:t>
            </a:r>
          </a:p>
        </p:txBody>
      </p:sp>
      <p:sp>
        <p:nvSpPr>
          <p:cNvPr id="3" name="Content Placeholder 2">
            <a:extLst>
              <a:ext uri="{FF2B5EF4-FFF2-40B4-BE49-F238E27FC236}">
                <a16:creationId xmlns:a16="http://schemas.microsoft.com/office/drawing/2014/main" id="{6A9840A7-7103-74DC-6313-B418A3EFAE24}"/>
              </a:ext>
            </a:extLst>
          </p:cNvPr>
          <p:cNvSpPr>
            <a:spLocks noGrp="1"/>
          </p:cNvSpPr>
          <p:nvPr>
            <p:ph idx="1"/>
          </p:nvPr>
        </p:nvSpPr>
        <p:spPr>
          <a:xfrm>
            <a:off x="609600" y="1066800"/>
            <a:ext cx="10972800" cy="5513386"/>
          </a:xfrm>
        </p:spPr>
        <p:txBody>
          <a:bodyPr/>
          <a:lstStyle/>
          <a:p>
            <a:r>
              <a:rPr lang="en-US" sz="2400" dirty="0">
                <a:effectLst/>
                <a:ea typeface="Aptos" panose="020B0004020202020204" pitchFamily="34" charset="0"/>
                <a:cs typeface="Times New Roman" panose="02020603050405020304" pitchFamily="18" charset="0"/>
              </a:rPr>
              <a:t>Consider Roger, who is a birdwatcher, Master Mason of the Scottish Rite of Freemasonry, and a frequenter of drag bars. When Roger meets his fellow birdwatchers, his goal is to relate to them as a birdwatcher, not as a birdwatcher/Mason/frequenter of drag bars.</a:t>
            </a:r>
          </a:p>
          <a:p>
            <a:r>
              <a:rPr lang="en-US" sz="2400" dirty="0">
                <a:effectLst/>
                <a:ea typeface="Aptos" panose="020B0004020202020204" pitchFamily="34" charset="0"/>
                <a:cs typeface="Times New Roman" panose="02020603050405020304" pitchFamily="18" charset="0"/>
              </a:rPr>
              <a:t>Compare a world without significant surveillance. </a:t>
            </a:r>
            <a:r>
              <a:rPr lang="en-US" sz="2400" dirty="0">
                <a:effectLst/>
                <a:ea typeface="PMingLiU" panose="02020500000000000000" pitchFamily="18" charset="-120"/>
                <a:cs typeface="Times New Roman" panose="02020603050405020304" pitchFamily="18" charset="0"/>
              </a:rPr>
              <a:t>Roger can</a:t>
            </a:r>
            <a:r>
              <a:rPr lang="en-US" sz="2400" dirty="0">
                <a:effectLst/>
                <a:ea typeface="Aptos" panose="020B0004020202020204" pitchFamily="34" charset="0"/>
                <a:cs typeface="Times New Roman" panose="02020603050405020304" pitchFamily="18" charset="0"/>
              </a:rPr>
              <a:t> exercise his “power to conceive of [himself] in different ways, to </a:t>
            </a:r>
            <a:r>
              <a:rPr lang="en-US" sz="2400" dirty="0" err="1">
                <a:effectLst/>
                <a:ea typeface="Aptos" panose="020B0004020202020204" pitchFamily="34" charset="0"/>
                <a:cs typeface="Times New Roman" panose="02020603050405020304" pitchFamily="18" charset="0"/>
              </a:rPr>
              <a:t>harbour</a:t>
            </a:r>
            <a:r>
              <a:rPr lang="en-US" sz="2400" dirty="0">
                <a:effectLst/>
                <a:ea typeface="Aptos" panose="020B0004020202020204" pitchFamily="34" charset="0"/>
                <a:cs typeface="Times New Roman" panose="02020603050405020304" pitchFamily="18" charset="0"/>
              </a:rPr>
              <a:t> dissonant projects and perspectives, to inform [his] thoughts and [life] with divergent categories and concepts” without worrying that his activities will undermine each other. </a:t>
            </a:r>
          </a:p>
          <a:p>
            <a:r>
              <a:rPr lang="en-US" sz="2400" dirty="0">
                <a:effectLst/>
                <a:ea typeface="Aptos" panose="020B0004020202020204" pitchFamily="34" charset="0"/>
                <a:cs typeface="Times New Roman" panose="02020603050405020304" pitchFamily="18" charset="0"/>
              </a:rPr>
              <a:t>It is possible for Roger to do so even if a fellow birdwatcher knows Roger is a Mason and a drag bar regular. </a:t>
            </a:r>
          </a:p>
          <a:p>
            <a:r>
              <a:rPr lang="en-US" sz="2400" dirty="0">
                <a:effectLst/>
                <a:ea typeface="Aptos" panose="020B0004020202020204" pitchFamily="34" charset="0"/>
                <a:cs typeface="Times New Roman" panose="02020603050405020304" pitchFamily="18" charset="0"/>
              </a:rPr>
              <a:t>As long as it is common knowledge between the two that they adhere to relevant norms controlling the flow of information, Roger can be confident that he will relate to the birdwatches as just a fellow birdwatcher.</a:t>
            </a:r>
            <a:endParaRPr lang="en-US" sz="3600" dirty="0"/>
          </a:p>
        </p:txBody>
      </p:sp>
    </p:spTree>
    <p:extLst>
      <p:ext uri="{BB962C8B-B14F-4D97-AF65-F5344CB8AC3E}">
        <p14:creationId xmlns:p14="http://schemas.microsoft.com/office/powerpoint/2010/main" val="38278037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CCF08-5E37-87BA-800D-1C79BB92A6A4}"/>
              </a:ext>
            </a:extLst>
          </p:cNvPr>
          <p:cNvSpPr>
            <a:spLocks noGrp="1"/>
          </p:cNvSpPr>
          <p:nvPr>
            <p:ph type="title"/>
          </p:nvPr>
        </p:nvSpPr>
        <p:spPr/>
        <p:txBody>
          <a:bodyPr/>
          <a:lstStyle/>
          <a:p>
            <a:r>
              <a:rPr lang="en-US" dirty="0"/>
              <a:t>Territories of the Self</a:t>
            </a:r>
          </a:p>
        </p:txBody>
      </p:sp>
      <p:sp>
        <p:nvSpPr>
          <p:cNvPr id="3" name="Content Placeholder 2">
            <a:extLst>
              <a:ext uri="{FF2B5EF4-FFF2-40B4-BE49-F238E27FC236}">
                <a16:creationId xmlns:a16="http://schemas.microsoft.com/office/drawing/2014/main" id="{A5EDF243-0261-7EE9-62FD-E100D1670739}"/>
              </a:ext>
            </a:extLst>
          </p:cNvPr>
          <p:cNvSpPr>
            <a:spLocks noGrp="1"/>
          </p:cNvSpPr>
          <p:nvPr>
            <p:ph idx="1"/>
          </p:nvPr>
        </p:nvSpPr>
        <p:spPr/>
        <p:txBody>
          <a:bodyPr/>
          <a:lstStyle/>
          <a:p>
            <a:r>
              <a:rPr lang="en-US" dirty="0"/>
              <a:t>In a world with minimal disclosure of </a:t>
            </a:r>
            <a:r>
              <a:rPr lang="en-US" dirty="0" err="1"/>
              <a:t>informaotion</a:t>
            </a:r>
            <a:r>
              <a:rPr lang="en-US" dirty="0"/>
              <a:t>, the enclaves of privacy one can create are, to use the sociologist Christena Nippert-Eng, apt expression, “territories of the self,”  where “only those aspects of self that we and others deem appropriate are activated and supported at a given time and place.” 	 </a:t>
            </a:r>
          </a:p>
        </p:txBody>
      </p:sp>
    </p:spTree>
    <p:extLst>
      <p:ext uri="{BB962C8B-B14F-4D97-AF65-F5344CB8AC3E}">
        <p14:creationId xmlns:p14="http://schemas.microsoft.com/office/powerpoint/2010/main" val="40779419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D8126-A974-60C7-F143-B9E9B5245025}"/>
              </a:ext>
            </a:extLst>
          </p:cNvPr>
          <p:cNvSpPr>
            <a:spLocks noGrp="1"/>
          </p:cNvSpPr>
          <p:nvPr>
            <p:ph type="title"/>
          </p:nvPr>
        </p:nvSpPr>
        <p:spPr/>
        <p:txBody>
          <a:bodyPr/>
          <a:lstStyle/>
          <a:p>
            <a:r>
              <a:rPr lang="en-US" dirty="0"/>
              <a:t>The Effect of Disclosure</a:t>
            </a:r>
            <a:br>
              <a:rPr lang="en-US" dirty="0"/>
            </a:br>
            <a:endParaRPr lang="en-US" dirty="0"/>
          </a:p>
        </p:txBody>
      </p:sp>
      <p:sp>
        <p:nvSpPr>
          <p:cNvPr id="3" name="Content Placeholder 2">
            <a:extLst>
              <a:ext uri="{FF2B5EF4-FFF2-40B4-BE49-F238E27FC236}">
                <a16:creationId xmlns:a16="http://schemas.microsoft.com/office/drawing/2014/main" id="{D5EE0E87-E3AB-A0F5-5E78-278DB7075A56}"/>
              </a:ext>
            </a:extLst>
          </p:cNvPr>
          <p:cNvSpPr>
            <a:spLocks noGrp="1"/>
          </p:cNvSpPr>
          <p:nvPr>
            <p:ph idx="1"/>
          </p:nvPr>
        </p:nvSpPr>
        <p:spPr/>
        <p:txBody>
          <a:bodyPr/>
          <a:lstStyle/>
          <a:p>
            <a:r>
              <a:rPr lang="en-US" dirty="0"/>
              <a:t>Disclosure of sensitive information reduces our ability to create territories of the self. It does so even when others who have access to the information refrain from using it.</a:t>
            </a:r>
          </a:p>
          <a:p>
            <a:r>
              <a:rPr lang="en-US" dirty="0"/>
              <a:t>When your sensitive data is exposed to the potential gaze of others, the “territories of the self”  that we create have uncertain and porous borders. We can no longer be sure that “only those aspects of self that we and others deem appropriate are activated and supported at a given time and place.”   </a:t>
            </a:r>
          </a:p>
          <a:p>
            <a:endParaRPr lang="en-US" dirty="0"/>
          </a:p>
        </p:txBody>
      </p:sp>
    </p:spTree>
    <p:extLst>
      <p:ext uri="{BB962C8B-B14F-4D97-AF65-F5344CB8AC3E}">
        <p14:creationId xmlns:p14="http://schemas.microsoft.com/office/powerpoint/2010/main" val="5941926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CE5EF-F876-61D6-707D-81A60B1E1842}"/>
              </a:ext>
            </a:extLst>
          </p:cNvPr>
          <p:cNvSpPr>
            <a:spLocks noGrp="1"/>
          </p:cNvSpPr>
          <p:nvPr>
            <p:ph type="title"/>
          </p:nvPr>
        </p:nvSpPr>
        <p:spPr/>
        <p:txBody>
          <a:bodyPr/>
          <a:lstStyle/>
          <a:p>
            <a:r>
              <a:rPr lang="en-US" dirty="0"/>
              <a:t>A Legal Response?</a:t>
            </a:r>
          </a:p>
        </p:txBody>
      </p:sp>
      <p:sp>
        <p:nvSpPr>
          <p:cNvPr id="3" name="Content Placeholder 2">
            <a:extLst>
              <a:ext uri="{FF2B5EF4-FFF2-40B4-BE49-F238E27FC236}">
                <a16:creationId xmlns:a16="http://schemas.microsoft.com/office/drawing/2014/main" id="{CEF9996A-4AD5-B377-7108-B55A4E979B5E}"/>
              </a:ext>
            </a:extLst>
          </p:cNvPr>
          <p:cNvSpPr>
            <a:spLocks noGrp="1"/>
          </p:cNvSpPr>
          <p:nvPr>
            <p:ph idx="1"/>
          </p:nvPr>
        </p:nvSpPr>
        <p:spPr/>
        <p:txBody>
          <a:bodyPr/>
          <a:lstStyle/>
          <a:p>
            <a:r>
              <a:rPr lang="en-US" dirty="0"/>
              <a:t>A process of acculturation may lead people to tolerate—or even embrace—a world with greatly reduced informational privacy.  </a:t>
            </a:r>
          </a:p>
          <a:p>
            <a:r>
              <a:rPr lang="en-US" dirty="0"/>
              <a:t>Acculturation is a “process of cultural and psychological change that takes place as a result of contact between two or more cultural groups and their individual members.” </a:t>
            </a:r>
          </a:p>
          <a:p>
            <a:r>
              <a:rPr lang="en-US" dirty="0"/>
              <a:t>“All cultural groups in contact change; no group is immune from this culture-change process.” </a:t>
            </a:r>
          </a:p>
        </p:txBody>
      </p:sp>
    </p:spTree>
    <p:extLst>
      <p:ext uri="{BB962C8B-B14F-4D97-AF65-F5344CB8AC3E}">
        <p14:creationId xmlns:p14="http://schemas.microsoft.com/office/powerpoint/2010/main" val="31908944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B9B01-90C1-3B4F-40B3-D66EFCBBF85E}"/>
              </a:ext>
            </a:extLst>
          </p:cNvPr>
          <p:cNvSpPr>
            <a:spLocks noGrp="1"/>
          </p:cNvSpPr>
          <p:nvPr>
            <p:ph type="title"/>
          </p:nvPr>
        </p:nvSpPr>
        <p:spPr/>
        <p:txBody>
          <a:bodyPr/>
          <a:lstStyle/>
          <a:p>
            <a:r>
              <a:rPr lang="en-US" dirty="0"/>
              <a:t>Two Cultures</a:t>
            </a:r>
          </a:p>
        </p:txBody>
      </p:sp>
      <p:sp>
        <p:nvSpPr>
          <p:cNvPr id="3" name="Content Placeholder 2">
            <a:extLst>
              <a:ext uri="{FF2B5EF4-FFF2-40B4-BE49-F238E27FC236}">
                <a16:creationId xmlns:a16="http://schemas.microsoft.com/office/drawing/2014/main" id="{FABAF14E-9362-2CF0-FDDA-0D6D9C0ED817}"/>
              </a:ext>
            </a:extLst>
          </p:cNvPr>
          <p:cNvSpPr>
            <a:spLocks noGrp="1"/>
          </p:cNvSpPr>
          <p:nvPr>
            <p:ph idx="1"/>
          </p:nvPr>
        </p:nvSpPr>
        <p:spPr/>
        <p:txBody>
          <a:bodyPr/>
          <a:lstStyle/>
          <a:p>
            <a:r>
              <a:rPr lang="en-US" dirty="0"/>
              <a:t>The current flow of information into the hands of third parties involves contact between two cultures—the business/government culture of data collection, analysis, and monetization and the data breaches which come with it, and the consumer/citizen/personal life culture typified by the creation of territories of the self.</a:t>
            </a:r>
          </a:p>
          <a:p>
            <a:r>
              <a:rPr lang="en-US" dirty="0"/>
              <a:t>Legal intervention is needed now to direct the process along lines that preserve enough privacy to ensure adequate opportunities for self-realization.</a:t>
            </a:r>
          </a:p>
          <a:p>
            <a:endParaRPr lang="en-US" dirty="0"/>
          </a:p>
        </p:txBody>
      </p:sp>
    </p:spTree>
    <p:extLst>
      <p:ext uri="{BB962C8B-B14F-4D97-AF65-F5344CB8AC3E}">
        <p14:creationId xmlns:p14="http://schemas.microsoft.com/office/powerpoint/2010/main" val="28296907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tLang="en-US" dirty="0"/>
              <a:t>The Elevator Norm</a:t>
            </a:r>
            <a:endParaRPr lang="en-US" dirty="0"/>
          </a:p>
        </p:txBody>
      </p:sp>
      <p:sp>
        <p:nvSpPr>
          <p:cNvPr id="3" name="Content Placeholder 2"/>
          <p:cNvSpPr>
            <a:spLocks noGrp="1"/>
          </p:cNvSpPr>
          <p:nvPr>
            <p:ph idx="1"/>
          </p:nvPr>
        </p:nvSpPr>
        <p:spPr/>
        <p:txBody>
          <a:bodyPr/>
          <a:lstStyle/>
          <a:p>
            <a:pPr marL="0" indent="0">
              <a:buNone/>
              <a:defRPr/>
            </a:pPr>
            <a:endParaRPr lang="en-US" dirty="0"/>
          </a:p>
          <a:p>
            <a:pPr>
              <a:defRPr/>
            </a:pPr>
            <a:endParaRPr lang="en-US" dirty="0"/>
          </a:p>
          <a:p>
            <a:pPr>
              <a:defRPr/>
            </a:pPr>
            <a:endParaRPr lang="en-US" dirty="0"/>
          </a:p>
          <a:p>
            <a:pPr>
              <a:defRPr/>
            </a:pPr>
            <a:endParaRPr lang="en-US" dirty="0"/>
          </a:p>
        </p:txBody>
      </p:sp>
      <p:sp>
        <p:nvSpPr>
          <p:cNvPr id="8" name="Content Placeholder 2"/>
          <p:cNvSpPr txBox="1">
            <a:spLocks/>
          </p:cNvSpPr>
          <p:nvPr/>
        </p:nvSpPr>
        <p:spPr bwMode="auto">
          <a:xfrm>
            <a:off x="1905000" y="1447800"/>
            <a:ext cx="83058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a:lstStyle>
            <a:lvl1pPr marL="342900" indent="-342900" algn="l" rtl="0" eaLnBrk="0" fontAlgn="base" hangingPunct="0">
              <a:spcBef>
                <a:spcPct val="20000"/>
              </a:spcBef>
              <a:spcAft>
                <a:spcPct val="0"/>
              </a:spcAft>
              <a:buClr>
                <a:schemeClr val="bg2"/>
              </a:buClr>
              <a:buSzPct val="50000"/>
              <a:buFont typeface="Wingdings" pitchFamily="2" charset="2"/>
              <a:buChar char="n"/>
              <a:defRPr sz="3000">
                <a:solidFill>
                  <a:schemeClr val="tx1"/>
                </a:solidFill>
                <a:latin typeface="+mn-lt"/>
                <a:ea typeface="MS PGothic" pitchFamily="34" charset="-128"/>
                <a:cs typeface="+mn-cs"/>
              </a:defRPr>
            </a:lvl1pPr>
            <a:lvl2pPr marL="669925" indent="-325438" algn="l" rtl="0" eaLnBrk="0" fontAlgn="base" hangingPunct="0">
              <a:spcBef>
                <a:spcPct val="20000"/>
              </a:spcBef>
              <a:spcAft>
                <a:spcPct val="0"/>
              </a:spcAft>
              <a:buClr>
                <a:schemeClr val="bg2"/>
              </a:buClr>
              <a:buSzPct val="50000"/>
              <a:buFont typeface="Wingdings" pitchFamily="2" charset="2"/>
              <a:buChar char="q"/>
              <a:defRPr sz="2600">
                <a:solidFill>
                  <a:schemeClr val="tx1"/>
                </a:solidFill>
                <a:latin typeface="+mn-lt"/>
                <a:ea typeface="Arial" charset="0"/>
                <a:cs typeface="+mn-cs"/>
              </a:defRPr>
            </a:lvl2pPr>
            <a:lvl3pPr marL="1022350" indent="-350838" algn="l" rtl="0" eaLnBrk="0" fontAlgn="base" hangingPunct="0">
              <a:spcBef>
                <a:spcPct val="20000"/>
              </a:spcBef>
              <a:spcAft>
                <a:spcPct val="0"/>
              </a:spcAft>
              <a:buClr>
                <a:schemeClr val="bg2"/>
              </a:buClr>
              <a:buSzPct val="50000"/>
              <a:buFont typeface="Wingdings" pitchFamily="2" charset="2"/>
              <a:buChar char="n"/>
              <a:defRPr sz="2200">
                <a:solidFill>
                  <a:schemeClr val="tx1"/>
                </a:solidFill>
                <a:latin typeface="+mn-lt"/>
                <a:ea typeface="Arial" charset="0"/>
                <a:cs typeface="+mn-cs"/>
              </a:defRPr>
            </a:lvl3pPr>
            <a:lvl4pPr marL="1339850" indent="-315913" algn="l" rtl="0" eaLnBrk="0" fontAlgn="base" hangingPunct="0">
              <a:spcBef>
                <a:spcPct val="20000"/>
              </a:spcBef>
              <a:spcAft>
                <a:spcPct val="0"/>
              </a:spcAft>
              <a:buClr>
                <a:schemeClr val="bg2"/>
              </a:buClr>
              <a:buSzPct val="50000"/>
              <a:buFont typeface="Wingdings" pitchFamily="2" charset="2"/>
              <a:buChar char="q"/>
              <a:defRPr sz="2000">
                <a:solidFill>
                  <a:schemeClr val="tx1"/>
                </a:solidFill>
                <a:latin typeface="+mn-lt"/>
                <a:ea typeface="Arial" charset="0"/>
                <a:cs typeface="+mn-cs"/>
              </a:defRPr>
            </a:lvl4pPr>
            <a:lvl5pPr marL="1681163" indent="-339725" algn="l" rtl="0" eaLnBrk="0" fontAlgn="base" hangingPunct="0">
              <a:spcBef>
                <a:spcPct val="20000"/>
              </a:spcBef>
              <a:spcAft>
                <a:spcPct val="0"/>
              </a:spcAft>
              <a:buClr>
                <a:schemeClr val="bg2"/>
              </a:buClr>
              <a:buSzPct val="50000"/>
              <a:buFont typeface="Wingdings" pitchFamily="2" charset="2"/>
              <a:buChar char="§"/>
              <a:defRPr sz="2000">
                <a:solidFill>
                  <a:schemeClr val="tx1"/>
                </a:solidFill>
                <a:latin typeface="+mn-lt"/>
                <a:ea typeface="Arial" charset="0"/>
                <a:cs typeface="+mn-cs"/>
              </a:defRPr>
            </a:lvl5pPr>
            <a:lvl6pPr marL="21383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9pPr>
          </a:lstStyle>
          <a:p>
            <a:pPr>
              <a:defRPr/>
            </a:pPr>
            <a:r>
              <a:rPr lang="en-US" altLang="en-US" sz="3200" kern="0" dirty="0"/>
              <a:t>You enter an elevator with two people in it.</a:t>
            </a:r>
          </a:p>
          <a:p>
            <a:pPr marL="0" indent="0">
              <a:buNone/>
              <a:defRPr/>
            </a:pPr>
            <a:endParaRPr lang="en-US" altLang="en-US" sz="3200" kern="0" dirty="0"/>
          </a:p>
          <a:p>
            <a:pPr marL="0" indent="0">
              <a:buNone/>
              <a:defRPr/>
            </a:pPr>
            <a:endParaRPr lang="en-US" altLang="en-US" sz="3200" kern="0" dirty="0"/>
          </a:p>
          <a:p>
            <a:pPr>
              <a:defRPr/>
            </a:pPr>
            <a:r>
              <a:rPr lang="en-US" altLang="en-US" sz="3200" kern="0" dirty="0"/>
              <a:t> Where do you stand? </a:t>
            </a:r>
          </a:p>
          <a:p>
            <a:pPr marL="858837" lvl="1" indent="-514350">
              <a:buFont typeface="+mj-lt"/>
              <a:buAutoNum type="alphaLcPeriod"/>
              <a:defRPr/>
            </a:pPr>
            <a:endParaRPr lang="en-US" altLang="en-US" sz="2800" kern="0" dirty="0"/>
          </a:p>
          <a:p>
            <a:pPr marL="858837" lvl="1" indent="-514350">
              <a:buFont typeface="+mj-lt"/>
              <a:buAutoNum type="alphaLcPeriod"/>
              <a:defRPr/>
            </a:pPr>
            <a:endParaRPr lang="en-US" altLang="en-US" sz="2800" kern="0" dirty="0"/>
          </a:p>
          <a:p>
            <a:pPr marL="344487" lvl="1" indent="0">
              <a:buNone/>
              <a:defRPr/>
            </a:pPr>
            <a:endParaRPr lang="en-US" altLang="en-US" sz="2800" kern="0" dirty="0"/>
          </a:p>
        </p:txBody>
      </p:sp>
      <p:sp>
        <p:nvSpPr>
          <p:cNvPr id="9" name="Rectangle 8"/>
          <p:cNvSpPr/>
          <p:nvPr/>
        </p:nvSpPr>
        <p:spPr>
          <a:xfrm>
            <a:off x="5486400" y="2057400"/>
            <a:ext cx="1600200" cy="8382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p:cNvSpPr/>
          <p:nvPr/>
        </p:nvSpPr>
        <p:spPr>
          <a:xfrm>
            <a:off x="6591300" y="2286000"/>
            <a:ext cx="228600" cy="228600"/>
          </a:xfrm>
          <a:prstGeom prst="ellipse">
            <a:avLst/>
          </a:prstGeom>
          <a:solidFill>
            <a:schemeClr val="bg1"/>
          </a:solidFill>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accent1"/>
              </a:solidFill>
            </a:endParaRPr>
          </a:p>
        </p:txBody>
      </p:sp>
      <p:sp>
        <p:nvSpPr>
          <p:cNvPr id="11" name="Oval 10"/>
          <p:cNvSpPr/>
          <p:nvPr/>
        </p:nvSpPr>
        <p:spPr>
          <a:xfrm>
            <a:off x="5756275" y="2286000"/>
            <a:ext cx="228600" cy="228600"/>
          </a:xfrm>
          <a:prstGeom prst="ellipse">
            <a:avLst/>
          </a:prstGeom>
          <a:solidFill>
            <a:schemeClr val="bg1"/>
          </a:solidFill>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accent1"/>
              </a:solidFill>
            </a:endParaRPr>
          </a:p>
        </p:txBody>
      </p:sp>
    </p:spTree>
    <p:extLst>
      <p:ext uri="{BB962C8B-B14F-4D97-AF65-F5344CB8AC3E}">
        <p14:creationId xmlns:p14="http://schemas.microsoft.com/office/powerpoint/2010/main" val="4361059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The Nearest Neighbor Norm</a:t>
            </a:r>
          </a:p>
        </p:txBody>
      </p:sp>
      <p:sp>
        <p:nvSpPr>
          <p:cNvPr id="3" name="Content Placeholder 2"/>
          <p:cNvSpPr>
            <a:spLocks noGrp="1"/>
          </p:cNvSpPr>
          <p:nvPr>
            <p:ph idx="1"/>
          </p:nvPr>
        </p:nvSpPr>
        <p:spPr/>
        <p:txBody>
          <a:bodyPr/>
          <a:lstStyle/>
          <a:p>
            <a:pPr>
              <a:defRPr/>
            </a:pPr>
            <a:r>
              <a:rPr lang="en-US" altLang="en-US" sz="2800" dirty="0"/>
              <a:t>You maximize the distance from your nearest neighbor (while maintaining peripheral eye contact with at least one other person).  </a:t>
            </a:r>
          </a:p>
          <a:p>
            <a:pPr>
              <a:defRPr/>
            </a:pPr>
            <a:endParaRPr lang="en-US" dirty="0"/>
          </a:p>
        </p:txBody>
      </p:sp>
      <p:sp>
        <p:nvSpPr>
          <p:cNvPr id="4" name="Rectangle 3"/>
          <p:cNvSpPr/>
          <p:nvPr/>
        </p:nvSpPr>
        <p:spPr>
          <a:xfrm>
            <a:off x="5029200" y="4267200"/>
            <a:ext cx="2438400" cy="13716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7349" name="TextBox 8"/>
          <p:cNvSpPr txBox="1">
            <a:spLocks noChangeArrowheads="1"/>
          </p:cNvSpPr>
          <p:nvPr/>
        </p:nvSpPr>
        <p:spPr bwMode="auto">
          <a:xfrm>
            <a:off x="4876800" y="5867401"/>
            <a:ext cx="2819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50000"/>
              <a:buFont typeface="Wingdings" pitchFamily="2" charset="2"/>
              <a:buChar char="n"/>
              <a:defRPr sz="3000">
                <a:solidFill>
                  <a:schemeClr val="tx1"/>
                </a:solidFill>
                <a:latin typeface="Arial" charset="0"/>
                <a:ea typeface="MS PGothic" pitchFamily="34" charset="-128"/>
                <a:cs typeface="Arial" charset="0"/>
              </a:defRPr>
            </a:lvl1pPr>
            <a:lvl2pPr marL="742950" indent="-285750" eaLnBrk="0" hangingPunct="0">
              <a:spcBef>
                <a:spcPct val="20000"/>
              </a:spcBef>
              <a:buClr>
                <a:schemeClr val="bg2"/>
              </a:buClr>
              <a:buSzPct val="50000"/>
              <a:buFont typeface="Wingdings" pitchFamily="2" charset="2"/>
              <a:buChar char="q"/>
              <a:defRPr sz="2600">
                <a:solidFill>
                  <a:schemeClr val="tx1"/>
                </a:solidFill>
                <a:latin typeface="Arial" charset="0"/>
                <a:ea typeface="Arial" charset="0"/>
                <a:cs typeface="Arial" charset="0"/>
              </a:defRPr>
            </a:lvl2pPr>
            <a:lvl3pPr marL="1143000" indent="-228600" eaLnBrk="0" hangingPunct="0">
              <a:spcBef>
                <a:spcPct val="20000"/>
              </a:spcBef>
              <a:buClr>
                <a:schemeClr val="bg2"/>
              </a:buClr>
              <a:buSzPct val="50000"/>
              <a:buFont typeface="Wingdings" pitchFamily="2" charset="2"/>
              <a:buChar char="n"/>
              <a:defRPr sz="2200">
                <a:solidFill>
                  <a:schemeClr val="tx1"/>
                </a:solidFill>
                <a:latin typeface="Arial" charset="0"/>
                <a:ea typeface="Arial" charset="0"/>
                <a:cs typeface="Arial" charset="0"/>
              </a:defRPr>
            </a:lvl3pPr>
            <a:lvl4pPr marL="1600200" indent="-228600" eaLnBrk="0" hangingPunct="0">
              <a:spcBef>
                <a:spcPct val="20000"/>
              </a:spcBef>
              <a:buClr>
                <a:schemeClr val="bg2"/>
              </a:buClr>
              <a:buSzPct val="50000"/>
              <a:buFont typeface="Wingdings" pitchFamily="2" charset="2"/>
              <a:buChar char="q"/>
              <a:defRPr sz="2000">
                <a:solidFill>
                  <a:schemeClr val="tx1"/>
                </a:solidFill>
                <a:latin typeface="Arial" charset="0"/>
                <a:ea typeface="Arial" charset="0"/>
                <a:cs typeface="Arial" charset="0"/>
              </a:defRPr>
            </a:lvl4pPr>
            <a:lvl5pPr marL="2057400" indent="-228600" eaLnBrk="0" hangingPunct="0">
              <a:spcBef>
                <a:spcPct val="20000"/>
              </a:spcBef>
              <a:buClr>
                <a:schemeClr val="bg2"/>
              </a:buClr>
              <a:buSzPct val="50000"/>
              <a:buFont typeface="Wingdings" pitchFamily="2" charset="2"/>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lr>
                <a:schemeClr val="bg2"/>
              </a:buClr>
              <a:buSzPct val="50000"/>
              <a:buFont typeface="Wingdings" pitchFamily="2" charset="2"/>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lr>
                <a:schemeClr val="bg2"/>
              </a:buClr>
              <a:buSzPct val="50000"/>
              <a:buFont typeface="Wingdings" pitchFamily="2" charset="2"/>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lr>
                <a:schemeClr val="bg2"/>
              </a:buClr>
              <a:buSzPct val="50000"/>
              <a:buFont typeface="Wingdings" pitchFamily="2" charset="2"/>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lr>
                <a:schemeClr val="bg2"/>
              </a:buClr>
              <a:buSzPct val="50000"/>
              <a:buFont typeface="Wingdings" pitchFamily="2" charset="2"/>
              <a:buChar char="§"/>
              <a:defRPr sz="2000">
                <a:solidFill>
                  <a:schemeClr val="tx1"/>
                </a:solidFill>
                <a:latin typeface="Arial" charset="0"/>
                <a:ea typeface="Arial" charset="0"/>
                <a:cs typeface="Arial" charset="0"/>
              </a:defRPr>
            </a:lvl9pPr>
          </a:lstStyle>
          <a:p>
            <a:pPr eaLnBrk="1" hangingPunct="1">
              <a:spcBef>
                <a:spcPct val="0"/>
              </a:spcBef>
              <a:buClrTx/>
              <a:buSzTx/>
              <a:buFontTx/>
              <a:buNone/>
            </a:pPr>
            <a:r>
              <a:rPr lang="en-US" altLang="en-US" sz="1800" b="1"/>
              <a:t>Three person distribution</a:t>
            </a:r>
          </a:p>
        </p:txBody>
      </p:sp>
      <p:sp>
        <p:nvSpPr>
          <p:cNvPr id="6" name="Oval 5"/>
          <p:cNvSpPr/>
          <p:nvPr/>
        </p:nvSpPr>
        <p:spPr>
          <a:xfrm>
            <a:off x="6858000" y="4724400"/>
            <a:ext cx="228600" cy="228600"/>
          </a:xfrm>
          <a:prstGeom prst="ellipse">
            <a:avLst/>
          </a:prstGeom>
          <a:solidFill>
            <a:schemeClr val="bg1"/>
          </a:solidFill>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accent1"/>
              </a:solidFill>
            </a:endParaRPr>
          </a:p>
        </p:txBody>
      </p:sp>
      <p:sp>
        <p:nvSpPr>
          <p:cNvPr id="7" name="Oval 6"/>
          <p:cNvSpPr/>
          <p:nvPr/>
        </p:nvSpPr>
        <p:spPr>
          <a:xfrm>
            <a:off x="6096000" y="5105400"/>
            <a:ext cx="228600" cy="228600"/>
          </a:xfrm>
          <a:prstGeom prst="ellipse">
            <a:avLst/>
          </a:prstGeom>
          <a:solidFill>
            <a:schemeClr val="bg1"/>
          </a:solidFill>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accent1"/>
              </a:solidFill>
            </a:endParaRPr>
          </a:p>
        </p:txBody>
      </p:sp>
      <p:sp>
        <p:nvSpPr>
          <p:cNvPr id="8" name="Oval 7"/>
          <p:cNvSpPr/>
          <p:nvPr/>
        </p:nvSpPr>
        <p:spPr>
          <a:xfrm>
            <a:off x="5334000" y="4724400"/>
            <a:ext cx="228600" cy="228600"/>
          </a:xfrm>
          <a:prstGeom prst="ellipse">
            <a:avLst/>
          </a:prstGeom>
          <a:solidFill>
            <a:schemeClr val="bg1"/>
          </a:solidFill>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accent1"/>
              </a:solidFill>
            </a:endParaRPr>
          </a:p>
        </p:txBody>
      </p:sp>
    </p:spTree>
    <p:extLst>
      <p:ext uri="{BB962C8B-B14F-4D97-AF65-F5344CB8AC3E}">
        <p14:creationId xmlns:p14="http://schemas.microsoft.com/office/powerpoint/2010/main" val="2542418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dirty="0"/>
              <a:t>A </a:t>
            </a:r>
            <a:r>
              <a:rPr lang="en-US" sz="4400" i="1" dirty="0"/>
              <a:t>Coordination</a:t>
            </a:r>
            <a:r>
              <a:rPr lang="en-US" sz="4400" dirty="0"/>
              <a:t> Norm </a:t>
            </a:r>
            <a:r>
              <a:rPr lang="en-US" dirty="0"/>
              <a:t> </a:t>
            </a:r>
          </a:p>
        </p:txBody>
      </p:sp>
      <p:sp>
        <p:nvSpPr>
          <p:cNvPr id="3" name="Content Placeholder 2"/>
          <p:cNvSpPr>
            <a:spLocks noGrp="1"/>
          </p:cNvSpPr>
          <p:nvPr>
            <p:ph idx="1"/>
          </p:nvPr>
        </p:nvSpPr>
        <p:spPr/>
        <p:txBody>
          <a:bodyPr/>
          <a:lstStyle/>
          <a:p>
            <a:pPr>
              <a:defRPr/>
            </a:pPr>
            <a:r>
              <a:rPr lang="en-US" i="1" dirty="0"/>
              <a:t>A regularity</a:t>
            </a:r>
            <a:r>
              <a:rPr lang="en-US" dirty="0"/>
              <a:t>: </a:t>
            </a:r>
          </a:p>
          <a:p>
            <a:pPr lvl="1">
              <a:defRPr/>
            </a:pPr>
            <a:r>
              <a:rPr lang="en-US" dirty="0"/>
              <a:t>Web crawlers (a lot of them) obey instructions in robot.txt files and metatags. </a:t>
            </a:r>
          </a:p>
          <a:p>
            <a:pPr>
              <a:defRPr/>
            </a:pPr>
            <a:r>
              <a:rPr lang="en-US" i="1" dirty="0"/>
              <a:t>Conditional conformity</a:t>
            </a:r>
            <a:r>
              <a:rPr lang="en-US" dirty="0"/>
              <a:t>: </a:t>
            </a:r>
          </a:p>
          <a:p>
            <a:pPr lvl="1">
              <a:defRPr/>
            </a:pPr>
            <a:r>
              <a:rPr lang="en-US" dirty="0"/>
              <a:t>web crawlers conform in part because (and only as long as) they think other web crawlers will conform.</a:t>
            </a:r>
          </a:p>
          <a:p>
            <a:pPr>
              <a:defRPr/>
            </a:pPr>
            <a:r>
              <a:rPr lang="en-US" dirty="0"/>
              <a:t>Elevators and driving on the right.</a:t>
            </a:r>
          </a:p>
        </p:txBody>
      </p:sp>
    </p:spTree>
    <p:extLst>
      <p:ext uri="{BB962C8B-B14F-4D97-AF65-F5344CB8AC3E}">
        <p14:creationId xmlns:p14="http://schemas.microsoft.com/office/powerpoint/2010/main" val="3239766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B0F8F57C-D8E3-08F7-9CE6-960F5CCEF2EE}"/>
              </a:ext>
            </a:extLst>
          </p:cNvPr>
          <p:cNvSpPr>
            <a:spLocks noGrp="1" noChangeArrowheads="1"/>
          </p:cNvSpPr>
          <p:nvPr>
            <p:ph type="title"/>
          </p:nvPr>
        </p:nvSpPr>
        <p:spPr/>
        <p:txBody>
          <a:bodyPr/>
          <a:lstStyle/>
          <a:p>
            <a:r>
              <a:rPr lang="en-US" altLang="en-US"/>
              <a:t>Most of Us Not on the List</a:t>
            </a:r>
          </a:p>
        </p:txBody>
      </p:sp>
      <p:sp>
        <p:nvSpPr>
          <p:cNvPr id="9219" name="Content Placeholder 2">
            <a:extLst>
              <a:ext uri="{FF2B5EF4-FFF2-40B4-BE49-F238E27FC236}">
                <a16:creationId xmlns:a16="http://schemas.microsoft.com/office/drawing/2014/main" id="{ECDD070B-43E1-2E5A-92A4-FF074575F736}"/>
              </a:ext>
            </a:extLst>
          </p:cNvPr>
          <p:cNvSpPr>
            <a:spLocks noGrp="1" noChangeArrowheads="1"/>
          </p:cNvSpPr>
          <p:nvPr>
            <p:ph idx="1"/>
          </p:nvPr>
        </p:nvSpPr>
        <p:spPr/>
        <p:txBody>
          <a:bodyPr/>
          <a:lstStyle/>
          <a:p>
            <a:r>
              <a:rPr lang="en-US" altLang="en-US"/>
              <a:t>Are you on the list?</a:t>
            </a:r>
          </a:p>
          <a:p>
            <a:r>
              <a:rPr lang="en-US" altLang="en-US"/>
              <a:t>If not, how does government surveillance harm you?</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 Suboptimal Norm</a:t>
            </a:r>
          </a:p>
        </p:txBody>
      </p:sp>
      <p:sp>
        <p:nvSpPr>
          <p:cNvPr id="3" name="Content Placeholder 2"/>
          <p:cNvSpPr>
            <a:spLocks noGrp="1"/>
          </p:cNvSpPr>
          <p:nvPr>
            <p:ph idx="1"/>
          </p:nvPr>
        </p:nvSpPr>
        <p:spPr>
          <a:xfrm>
            <a:off x="609600" y="1143000"/>
            <a:ext cx="10896600" cy="5562600"/>
          </a:xfrm>
        </p:spPr>
        <p:txBody>
          <a:bodyPr>
            <a:noAutofit/>
          </a:bodyPr>
          <a:lstStyle/>
          <a:p>
            <a:r>
              <a:rPr lang="en-US" sz="2800" dirty="0"/>
              <a:t>The Pre-1979 NHL “No Helmet” Norm:  Not wearing a helmet was a behavioral regularity that existed in part because each player thought he ought to conform, </a:t>
            </a:r>
            <a:r>
              <a:rPr lang="en-US" sz="2800" i="1" dirty="0"/>
              <a:t>as long as all the others did</a:t>
            </a:r>
            <a:r>
              <a:rPr lang="en-US" sz="2800" dirty="0"/>
              <a:t>.  </a:t>
            </a:r>
          </a:p>
          <a:p>
            <a:r>
              <a:rPr lang="en-US" sz="2800" dirty="0"/>
              <a:t>Two advantages to not wearing helmet:</a:t>
            </a:r>
          </a:p>
          <a:p>
            <a:pPr lvl="1"/>
            <a:r>
              <a:rPr lang="en-US" dirty="0"/>
              <a:t>Appear weak/soft if you’re one of few wearing helmets (major)</a:t>
            </a:r>
          </a:p>
          <a:p>
            <a:pPr lvl="1"/>
            <a:r>
              <a:rPr lang="en-US" dirty="0"/>
              <a:t>Slightly better peripheral vision without helmet (minor)</a:t>
            </a:r>
          </a:p>
          <a:p>
            <a:r>
              <a:rPr lang="en-US" dirty="0"/>
              <a:t>One tiny disadvantage to no helmet:</a:t>
            </a:r>
          </a:p>
          <a:p>
            <a:pPr lvl="1"/>
            <a:r>
              <a:rPr lang="en-US" dirty="0"/>
              <a:t>Very large risk of significant head injuries!</a:t>
            </a:r>
          </a:p>
        </p:txBody>
      </p:sp>
    </p:spTree>
    <p:extLst>
      <p:ext uri="{BB962C8B-B14F-4D97-AF65-F5344CB8AC3E}">
        <p14:creationId xmlns:p14="http://schemas.microsoft.com/office/powerpoint/2010/main" val="42289557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Players did not wear helmets</a:t>
            </a:r>
          </a:p>
        </p:txBody>
      </p:sp>
      <p:sp>
        <p:nvSpPr>
          <p:cNvPr id="3" name="Content Placeholder 2"/>
          <p:cNvSpPr>
            <a:spLocks noGrp="1"/>
          </p:cNvSpPr>
          <p:nvPr>
            <p:ph idx="1"/>
          </p:nvPr>
        </p:nvSpPr>
        <p:spPr/>
        <p:txBody>
          <a:bodyPr/>
          <a:lstStyle/>
          <a:p>
            <a:r>
              <a:rPr lang="en-US" sz="2800" dirty="0"/>
              <a:t>All the players regarded the alternative in which they </a:t>
            </a:r>
            <a:r>
              <a:rPr lang="en-US" sz="2800" i="1" dirty="0"/>
              <a:t>all</a:t>
            </a:r>
            <a:r>
              <a:rPr lang="en-US" sz="2800" dirty="0"/>
              <a:t> wore helmets as better justified. Because of the value they placed on avoiding head injury  </a:t>
            </a:r>
          </a:p>
          <a:p>
            <a:pPr lvl="1"/>
            <a:r>
              <a:rPr lang="en-US" dirty="0"/>
              <a:t>The players remained trapped in the “no helmet” norm until the league mandated the wearing of helmets in 1979. </a:t>
            </a:r>
          </a:p>
          <a:p>
            <a:endParaRPr lang="en-US" dirty="0"/>
          </a:p>
        </p:txBody>
      </p:sp>
    </p:spTree>
    <p:extLst>
      <p:ext uri="{BB962C8B-B14F-4D97-AF65-F5344CB8AC3E}">
        <p14:creationId xmlns:p14="http://schemas.microsoft.com/office/powerpoint/2010/main" val="26353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Value-Optimal Norms</a:t>
            </a:r>
          </a:p>
        </p:txBody>
      </p:sp>
      <p:sp>
        <p:nvSpPr>
          <p:cNvPr id="3" name="Content Placeholder 2"/>
          <p:cNvSpPr>
            <a:spLocks noGrp="1"/>
          </p:cNvSpPr>
          <p:nvPr>
            <p:ph idx="1"/>
          </p:nvPr>
        </p:nvSpPr>
        <p:spPr/>
        <p:txBody>
          <a:bodyPr>
            <a:normAutofit/>
          </a:bodyPr>
          <a:lstStyle/>
          <a:p>
            <a:r>
              <a:rPr lang="en-US" sz="2800" dirty="0"/>
              <a:t>A norm</a:t>
            </a:r>
            <a:r>
              <a:rPr lang="en-US" sz="2800" i="1" dirty="0"/>
              <a:t> </a:t>
            </a:r>
            <a:r>
              <a:rPr lang="en-US" sz="2800" dirty="0"/>
              <a:t>is</a:t>
            </a:r>
            <a:r>
              <a:rPr lang="en-US" sz="2800" i="1" dirty="0"/>
              <a:t> </a:t>
            </a:r>
            <a:r>
              <a:rPr lang="en-US" sz="2800" b="1" dirty="0">
                <a:solidFill>
                  <a:srgbClr val="FF0000"/>
                </a:solidFill>
              </a:rPr>
              <a:t>value-optimal</a:t>
            </a:r>
            <a:r>
              <a:rPr lang="en-US" sz="2800" i="1" dirty="0">
                <a:solidFill>
                  <a:srgbClr val="FF0000"/>
                </a:solidFill>
              </a:rPr>
              <a:t> </a:t>
            </a:r>
            <a:r>
              <a:rPr lang="en-US" sz="2800" dirty="0"/>
              <a:t>when, </a:t>
            </a:r>
          </a:p>
          <a:p>
            <a:pPr lvl="1"/>
            <a:r>
              <a:rPr lang="en-US" sz="2400" dirty="0"/>
              <a:t>in light of the values of all (or almost all) members of the group in which the norm obtains, </a:t>
            </a:r>
          </a:p>
          <a:p>
            <a:pPr lvl="1"/>
            <a:r>
              <a:rPr lang="en-US" sz="2400" dirty="0"/>
              <a:t>the norm is at least as well justified as any alternative</a:t>
            </a:r>
            <a:r>
              <a:rPr lang="en-US" sz="2400" i="1" dirty="0"/>
              <a:t>.</a:t>
            </a:r>
            <a:r>
              <a:rPr lang="en-US" sz="2400" dirty="0"/>
              <a:t> </a:t>
            </a:r>
          </a:p>
          <a:p>
            <a:r>
              <a:rPr lang="en-US" sz="2800" dirty="0"/>
              <a:t>(Especially relevant for coordination norms)</a:t>
            </a:r>
            <a:endParaRPr lang="en-US" sz="2400" dirty="0"/>
          </a:p>
          <a:p>
            <a:r>
              <a:rPr lang="en-US" sz="2800" dirty="0"/>
              <a:t>It is the “at least as well justified as any alternative” that make the norm optimal; it means one cannot improve by choosing a </a:t>
            </a:r>
            <a:r>
              <a:rPr lang="en-US" sz="2800" i="1" dirty="0"/>
              <a:t>better</a:t>
            </a:r>
            <a:r>
              <a:rPr lang="en-US" sz="2800" dirty="0"/>
              <a:t> justified norm. </a:t>
            </a:r>
          </a:p>
        </p:txBody>
      </p:sp>
    </p:spTree>
    <p:extLst>
      <p:ext uri="{BB962C8B-B14F-4D97-AF65-F5344CB8AC3E}">
        <p14:creationId xmlns:p14="http://schemas.microsoft.com/office/powerpoint/2010/main" val="5228173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Tradeoffs</a:t>
            </a:r>
          </a:p>
        </p:txBody>
      </p:sp>
      <p:sp>
        <p:nvSpPr>
          <p:cNvPr id="3" name="Content Placeholder 2"/>
          <p:cNvSpPr>
            <a:spLocks noGrp="1"/>
          </p:cNvSpPr>
          <p:nvPr>
            <p:ph idx="1"/>
          </p:nvPr>
        </p:nvSpPr>
        <p:spPr/>
        <p:txBody>
          <a:bodyPr>
            <a:normAutofit/>
          </a:bodyPr>
          <a:lstStyle/>
          <a:p>
            <a:r>
              <a:rPr lang="en-US" sz="2800" dirty="0"/>
              <a:t>All informational norms—value-optimal and non-value-optimal alike—implement a tradeoff between privacy and competing concerns.  </a:t>
            </a:r>
          </a:p>
          <a:p>
            <a:pPr lvl="1"/>
            <a:r>
              <a:rPr lang="en-US" sz="2400" dirty="0"/>
              <a:t>They permit some information processing, and thus secure some of its benefits, but they protect privacy by allowing only certain processing.  </a:t>
            </a:r>
          </a:p>
          <a:p>
            <a:r>
              <a:rPr lang="en-US" sz="2800" dirty="0"/>
              <a:t>When the norm is value-optimal, the tradeoff it implements it is justified by visitors’ values. The tradeoff is acceptable in this sense.  </a:t>
            </a:r>
          </a:p>
        </p:txBody>
      </p:sp>
    </p:spTree>
    <p:extLst>
      <p:ext uri="{BB962C8B-B14F-4D97-AF65-F5344CB8AC3E}">
        <p14:creationId xmlns:p14="http://schemas.microsoft.com/office/powerpoint/2010/main" val="1486981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A8FF27E1-379F-02BE-FD4E-D40C9384FE65}"/>
              </a:ext>
            </a:extLst>
          </p:cNvPr>
          <p:cNvSpPr>
            <a:spLocks noGrp="1" noChangeArrowheads="1"/>
          </p:cNvSpPr>
          <p:nvPr>
            <p:ph type="title"/>
          </p:nvPr>
        </p:nvSpPr>
        <p:spPr/>
        <p:txBody>
          <a:bodyPr/>
          <a:lstStyle/>
          <a:p>
            <a:r>
              <a:rPr lang="en-US" altLang="en-US"/>
              <a:t>Private Sector Surveillance</a:t>
            </a:r>
          </a:p>
        </p:txBody>
      </p:sp>
      <p:sp>
        <p:nvSpPr>
          <p:cNvPr id="10243" name="Content Placeholder 2">
            <a:extLst>
              <a:ext uri="{FF2B5EF4-FFF2-40B4-BE49-F238E27FC236}">
                <a16:creationId xmlns:a16="http://schemas.microsoft.com/office/drawing/2014/main" id="{3523076D-B885-5CD3-B0A0-9251237A9BD1}"/>
              </a:ext>
            </a:extLst>
          </p:cNvPr>
          <p:cNvSpPr>
            <a:spLocks noGrp="1" noChangeArrowheads="1"/>
          </p:cNvSpPr>
          <p:nvPr>
            <p:ph idx="1"/>
          </p:nvPr>
        </p:nvSpPr>
        <p:spPr/>
        <p:txBody>
          <a:bodyPr/>
          <a:lstStyle/>
          <a:p>
            <a:r>
              <a:rPr lang="en-US" altLang="en-US"/>
              <a:t>Constant and pervasive.</a:t>
            </a:r>
          </a:p>
          <a:p>
            <a:r>
              <a:rPr lang="en-US" altLang="en-US"/>
              <a:t>But most people do not experience any noticeable harm. </a:t>
            </a:r>
          </a:p>
          <a:p>
            <a:r>
              <a:rPr lang="en-US" altLang="en-US" i="1"/>
              <a:t>Some</a:t>
            </a:r>
            <a:r>
              <a:rPr lang="en-US" altLang="en-US"/>
              <a:t> do: Those who are disadvantaged by the surveillance.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199A7DCA-AF53-061A-2F92-74B85A6194A4}"/>
              </a:ext>
            </a:extLst>
          </p:cNvPr>
          <p:cNvSpPr>
            <a:spLocks noGrp="1" noChangeArrowheads="1"/>
          </p:cNvSpPr>
          <p:nvPr>
            <p:ph type="title"/>
          </p:nvPr>
        </p:nvSpPr>
        <p:spPr/>
        <p:txBody>
          <a:bodyPr/>
          <a:lstStyle/>
          <a:p>
            <a:r>
              <a:rPr lang="en-US" altLang="en-US"/>
              <a:t>Two Threats </a:t>
            </a:r>
          </a:p>
        </p:txBody>
      </p:sp>
      <p:sp>
        <p:nvSpPr>
          <p:cNvPr id="11267" name="Content Placeholder 2">
            <a:extLst>
              <a:ext uri="{FF2B5EF4-FFF2-40B4-BE49-F238E27FC236}">
                <a16:creationId xmlns:a16="http://schemas.microsoft.com/office/drawing/2014/main" id="{01F82461-B1C6-B02F-394B-7FB57C56A008}"/>
              </a:ext>
            </a:extLst>
          </p:cNvPr>
          <p:cNvSpPr>
            <a:spLocks noGrp="1" noChangeArrowheads="1"/>
          </p:cNvSpPr>
          <p:nvPr>
            <p:ph idx="1"/>
          </p:nvPr>
        </p:nvSpPr>
        <p:spPr/>
        <p:txBody>
          <a:bodyPr/>
          <a:lstStyle/>
          <a:p>
            <a:r>
              <a:rPr lang="en-US" altLang="en-US"/>
              <a:t>A threat to subgroups. </a:t>
            </a:r>
          </a:p>
          <a:p>
            <a:pPr lvl="1"/>
            <a:r>
              <a:rPr lang="en-US" altLang="en-US" sz="3000">
                <a:ea typeface="Arial" panose="020B0604020202020204" pitchFamily="34" charset="0"/>
              </a:rPr>
              <a:t>Many examples of the destructive effect that surveillance is currently having on a surprisingly large number of subgroups. </a:t>
            </a:r>
          </a:p>
          <a:p>
            <a:r>
              <a:rPr lang="en-US" altLang="en-US"/>
              <a:t>A society wide threat.</a:t>
            </a:r>
          </a:p>
          <a:p>
            <a:pPr lvl="1"/>
            <a:r>
              <a:rPr lang="en-US" altLang="en-US" sz="3000">
                <a:ea typeface="Arial" panose="020B0604020202020204" pitchFamily="34" charset="0"/>
              </a:rPr>
              <a:t>Two versions:</a:t>
            </a:r>
          </a:p>
          <a:p>
            <a:pPr lvl="2"/>
            <a:r>
              <a:rPr lang="en-US" altLang="en-US" sz="3000">
                <a:ea typeface="Arial" panose="020B0604020202020204" pitchFamily="34" charset="0"/>
              </a:rPr>
              <a:t>A </a:t>
            </a:r>
            <a:r>
              <a:rPr lang="en-US" altLang="en-US" sz="3000" i="1">
                <a:ea typeface="Arial" panose="020B0604020202020204" pitchFamily="34" charset="0"/>
              </a:rPr>
              <a:t>future</a:t>
            </a:r>
            <a:r>
              <a:rPr lang="en-US" altLang="en-US" sz="3000">
                <a:ea typeface="Arial" panose="020B0604020202020204" pitchFamily="34" charset="0"/>
              </a:rPr>
              <a:t> significant loss of self-realization.</a:t>
            </a:r>
          </a:p>
          <a:p>
            <a:pPr lvl="2"/>
            <a:r>
              <a:rPr lang="en-US" altLang="en-US" sz="3000">
                <a:ea typeface="Arial" panose="020B0604020202020204" pitchFamily="34" charset="0"/>
              </a:rPr>
              <a:t>A </a:t>
            </a:r>
            <a:r>
              <a:rPr lang="en-US" altLang="en-US" sz="3000" i="1">
                <a:ea typeface="Arial" panose="020B0604020202020204" pitchFamily="34" charset="0"/>
              </a:rPr>
              <a:t>current</a:t>
            </a:r>
            <a:r>
              <a:rPr lang="en-US" altLang="en-US" sz="3000">
                <a:ea typeface="Arial" panose="020B0604020202020204" pitchFamily="34" charset="0"/>
              </a:rPr>
              <a:t> significant loss.</a:t>
            </a:r>
          </a:p>
          <a:p>
            <a:endParaRPr lang="en-US" altLang="en-US" sz="3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0D274CEE-A1C4-372D-BD37-2E633F248452}"/>
              </a:ext>
            </a:extLst>
          </p:cNvPr>
          <p:cNvSpPr>
            <a:spLocks noGrp="1" noChangeArrowheads="1"/>
          </p:cNvSpPr>
          <p:nvPr>
            <p:ph type="title"/>
          </p:nvPr>
        </p:nvSpPr>
        <p:spPr/>
        <p:txBody>
          <a:bodyPr/>
          <a:lstStyle/>
          <a:p>
            <a:r>
              <a:rPr lang="en-US" altLang="en-US"/>
              <a:t>The Future Society Wide Threat</a:t>
            </a:r>
          </a:p>
        </p:txBody>
      </p:sp>
      <p:sp>
        <p:nvSpPr>
          <p:cNvPr id="12291" name="Content Placeholder 2">
            <a:extLst>
              <a:ext uri="{FF2B5EF4-FFF2-40B4-BE49-F238E27FC236}">
                <a16:creationId xmlns:a16="http://schemas.microsoft.com/office/drawing/2014/main" id="{E0575287-789B-CB8B-7430-429DC9C3DF52}"/>
              </a:ext>
            </a:extLst>
          </p:cNvPr>
          <p:cNvSpPr>
            <a:spLocks noGrp="1" noChangeArrowheads="1"/>
          </p:cNvSpPr>
          <p:nvPr>
            <p:ph idx="1"/>
          </p:nvPr>
        </p:nvSpPr>
        <p:spPr/>
        <p:txBody>
          <a:bodyPr/>
          <a:lstStyle/>
          <a:p>
            <a:r>
              <a:rPr lang="en-US" altLang="en-US"/>
              <a:t>Add this to the subgroup examples:</a:t>
            </a:r>
          </a:p>
          <a:p>
            <a:pPr lvl="1"/>
            <a:r>
              <a:rPr lang="en-US" altLang="en-US" sz="3000">
                <a:ea typeface="Arial" panose="020B0604020202020204" pitchFamily="34" charset="0"/>
              </a:rPr>
              <a:t>History demonstrates </a:t>
            </a:r>
            <a:r>
              <a:rPr lang="ja-JP" altLang="en-US" sz="3000">
                <a:ea typeface="MS PGothic" panose="020B0600070205080204" pitchFamily="34" charset="-128"/>
              </a:rPr>
              <a:t>“</a:t>
            </a:r>
            <a:r>
              <a:rPr lang="en-US" altLang="ja-JP" sz="3000">
                <a:ea typeface="MS PGothic" panose="020B0600070205080204" pitchFamily="34" charset="-128"/>
              </a:rPr>
              <a:t>the tendency of surveillance systems to . . . expand—to cover more people and more of the lives of the people they cover.</a:t>
            </a:r>
            <a:r>
              <a:rPr lang="ja-JP" altLang="en-US" sz="3000">
                <a:ea typeface="MS PGothic" panose="020B0600070205080204" pitchFamily="34" charset="-128"/>
              </a:rPr>
              <a:t>”</a:t>
            </a:r>
            <a:r>
              <a:rPr lang="en-US" altLang="ja-JP" sz="3000">
                <a:ea typeface="MS PGothic" panose="020B0600070205080204" pitchFamily="34" charset="-128"/>
              </a:rPr>
              <a:t> </a:t>
            </a:r>
            <a:endParaRPr lang="en-US" altLang="en-US" sz="3000">
              <a:ea typeface="Arial" panose="020B0604020202020204" pitchFamily="34" charset="0"/>
            </a:endParaRPr>
          </a:p>
          <a:p>
            <a:pPr lvl="2"/>
            <a:r>
              <a:rPr lang="en-US" altLang="en-US" sz="2400">
                <a:ea typeface="Arial" panose="020B0604020202020204" pitchFamily="34" charset="0"/>
              </a:rPr>
              <a:t>James Rule, </a:t>
            </a:r>
            <a:r>
              <a:rPr lang="en-US" altLang="en-US" sz="2400" i="1">
                <a:ea typeface="Arial" panose="020B0604020202020204" pitchFamily="34" charset="0"/>
              </a:rPr>
              <a:t>Privacy in Peril</a:t>
            </a:r>
          </a:p>
          <a:p>
            <a:r>
              <a:rPr lang="en-US" altLang="en-US"/>
              <a:t>So: ample reason to worry about a future society wide threat.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9155C5F8-D92B-5A1F-4007-53B13DD54A77}"/>
              </a:ext>
            </a:extLst>
          </p:cNvPr>
          <p:cNvSpPr>
            <a:spLocks noGrp="1" noChangeArrowheads="1"/>
          </p:cNvSpPr>
          <p:nvPr>
            <p:ph type="title"/>
          </p:nvPr>
        </p:nvSpPr>
        <p:spPr/>
        <p:txBody>
          <a:bodyPr/>
          <a:lstStyle/>
          <a:p>
            <a:r>
              <a:rPr lang="en-US" altLang="en-US"/>
              <a:t>A Current Threat?</a:t>
            </a:r>
          </a:p>
        </p:txBody>
      </p:sp>
      <p:sp>
        <p:nvSpPr>
          <p:cNvPr id="14339" name="Content Placeholder 2">
            <a:extLst>
              <a:ext uri="{FF2B5EF4-FFF2-40B4-BE49-F238E27FC236}">
                <a16:creationId xmlns:a16="http://schemas.microsoft.com/office/drawing/2014/main" id="{75943078-19EA-D7DF-B552-00B4D078E4C9}"/>
              </a:ext>
            </a:extLst>
          </p:cNvPr>
          <p:cNvSpPr>
            <a:spLocks noGrp="1" noChangeArrowheads="1"/>
          </p:cNvSpPr>
          <p:nvPr>
            <p:ph idx="1"/>
          </p:nvPr>
        </p:nvSpPr>
        <p:spPr>
          <a:xfrm>
            <a:off x="457200" y="1295400"/>
            <a:ext cx="10744200" cy="5410200"/>
          </a:xfrm>
        </p:spPr>
        <p:txBody>
          <a:bodyPr/>
          <a:lstStyle/>
          <a:p>
            <a:r>
              <a:rPr lang="en-US" altLang="en-US" dirty="0"/>
              <a:t>Is there also reason to worry that surveillance </a:t>
            </a:r>
            <a:r>
              <a:rPr lang="en-US" altLang="en-US" i="1" dirty="0"/>
              <a:t>currently </a:t>
            </a:r>
            <a:r>
              <a:rPr lang="en-US" altLang="en-US" dirty="0"/>
              <a:t>causes a serious loss of self-realization? </a:t>
            </a:r>
          </a:p>
          <a:p>
            <a:r>
              <a:rPr lang="en-US" altLang="en-US" dirty="0"/>
              <a:t>Many think so. </a:t>
            </a:r>
          </a:p>
          <a:p>
            <a:pPr lvl="1"/>
            <a:r>
              <a:rPr lang="en-US" altLang="en-US" sz="3000" dirty="0">
                <a:ea typeface="Arial" panose="020B0604020202020204" pitchFamily="34" charset="0"/>
              </a:rPr>
              <a:t>Early expressions of concern: Foucault, Baudrillard. </a:t>
            </a:r>
          </a:p>
          <a:p>
            <a:pPr lvl="1"/>
            <a:r>
              <a:rPr lang="en-US" altLang="en-US" sz="3000" dirty="0">
                <a:ea typeface="Arial" panose="020B0604020202020204" pitchFamily="34" charset="0"/>
              </a:rPr>
              <a:t>Contemporary: David Lyon, Julia Cohen, Frank Pasquale, Ronald Deibert, Bruce Schneier.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4F6CF-0207-F2B4-D997-C3802C082C18}"/>
              </a:ext>
            </a:extLst>
          </p:cNvPr>
          <p:cNvSpPr>
            <a:spLocks noGrp="1"/>
          </p:cNvSpPr>
          <p:nvPr>
            <p:ph type="title"/>
          </p:nvPr>
        </p:nvSpPr>
        <p:spPr/>
        <p:txBody>
          <a:bodyPr/>
          <a:lstStyle/>
          <a:p>
            <a:r>
              <a:rPr lang="en-US" sz="4000" dirty="0">
                <a:solidFill>
                  <a:srgbClr val="000000"/>
                </a:solidFill>
                <a:effectLst/>
                <a:ea typeface="Calibri" panose="020F0502020204030204" pitchFamily="34" charset="0"/>
                <a:cs typeface="Times New Roman" panose="02020603050405020304" pitchFamily="18" charset="0"/>
              </a:rPr>
              <a:t>Ronald Diebert:</a:t>
            </a:r>
            <a:br>
              <a:rPr lang="en-US" sz="4000" dirty="0">
                <a:effectLst/>
                <a:latin typeface="Verdana" panose="020B060403050404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38C1FF90-CE41-E52E-B3A0-BFDC3184E9F6}"/>
              </a:ext>
            </a:extLst>
          </p:cNvPr>
          <p:cNvSpPr>
            <a:spLocks noGrp="1"/>
          </p:cNvSpPr>
          <p:nvPr>
            <p:ph idx="1"/>
          </p:nvPr>
        </p:nvSpPr>
        <p:spPr/>
        <p:txBody>
          <a:bodyPr/>
          <a:lstStyle/>
          <a:p>
            <a:r>
              <a:rPr lang="en-US" sz="2800" dirty="0">
                <a:solidFill>
                  <a:srgbClr val="000000"/>
                </a:solidFill>
                <a:effectLst/>
                <a:ea typeface="Calibri" panose="020F0502020204030204" pitchFamily="34" charset="0"/>
                <a:cs typeface="Times New Roman" panose="02020603050405020304" pitchFamily="18" charset="0"/>
              </a:rPr>
              <a:t>“We no longer move about our lives as self-contained beings, but as nodes of information production in a dense network of digital relations involving other nodes of information production. All of the data about us as individuals in social network communities is owned, operated, managed, and manipulated by third parties beyond our control, and those third parties are, typically, private companies. In assessing the full spectrum of major social changes related to the information revolution, the entrusting of this unimaginably huge mass of civilian data in private sector hands ranks as perhaps the most important.” </a:t>
            </a:r>
          </a:p>
          <a:p>
            <a:pPr lvl="1"/>
            <a:r>
              <a:rPr lang="en-US" sz="1800" cap="small" dirty="0">
                <a:effectLst/>
                <a:ea typeface="Times New Roman" panose="02020603050405020304" pitchFamily="18" charset="0"/>
                <a:cs typeface="Times New Roman" panose="02020603050405020304" pitchFamily="18" charset="0"/>
              </a:rPr>
              <a:t>RONALD J DEIBERT, BLACK CODE: INSIDE THE BATTLE FOR CYBERSPACE (2011) 63.</a:t>
            </a:r>
          </a:p>
          <a:p>
            <a:endParaRPr lang="en-US" dirty="0"/>
          </a:p>
        </p:txBody>
      </p:sp>
    </p:spTree>
    <p:extLst>
      <p:ext uri="{BB962C8B-B14F-4D97-AF65-F5344CB8AC3E}">
        <p14:creationId xmlns:p14="http://schemas.microsoft.com/office/powerpoint/2010/main" val="218416545"/>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Edge</Template>
  <TotalTime>2102</TotalTime>
  <Words>3751</Words>
  <Application>Microsoft Office PowerPoint</Application>
  <PresentationFormat>Widescreen</PresentationFormat>
  <Paragraphs>233</Paragraphs>
  <Slides>43</Slides>
  <Notes>20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43</vt:i4>
      </vt:variant>
    </vt:vector>
  </HeadingPairs>
  <TitlesOfParts>
    <vt:vector size="53" baseType="lpstr">
      <vt:lpstr>MS PGothic</vt:lpstr>
      <vt:lpstr>PMingLiU</vt:lpstr>
      <vt:lpstr>Aptos</vt:lpstr>
      <vt:lpstr>Arial</vt:lpstr>
      <vt:lpstr>Calibri</vt:lpstr>
      <vt:lpstr>Garamond</vt:lpstr>
      <vt:lpstr>Times New Roman</vt:lpstr>
      <vt:lpstr>Verdana</vt:lpstr>
      <vt:lpstr>Wingdings</vt:lpstr>
      <vt:lpstr>Edge</vt:lpstr>
      <vt:lpstr>Why Is Privacy Law Such A Failure?      Richard Warner</vt:lpstr>
      <vt:lpstr>The Current State of Privacy</vt:lpstr>
      <vt:lpstr>Governmental Uses of Information</vt:lpstr>
      <vt:lpstr>Most of Us Not on the List</vt:lpstr>
      <vt:lpstr>Private Sector Surveillance</vt:lpstr>
      <vt:lpstr>Two Threats </vt:lpstr>
      <vt:lpstr>The Future Society Wide Threat</vt:lpstr>
      <vt:lpstr>A Current Threat?</vt:lpstr>
      <vt:lpstr>Ronald Diebert: </vt:lpstr>
      <vt:lpstr>More</vt:lpstr>
      <vt:lpstr>What Is the Evidence?</vt:lpstr>
      <vt:lpstr>Contrary Evidence</vt:lpstr>
      <vt:lpstr>So Is there A Current Threat?</vt:lpstr>
      <vt:lpstr>Three Regions on the Scale</vt:lpstr>
      <vt:lpstr>Enclosure</vt:lpstr>
      <vt:lpstr>Obscurity: Cities, A Classic Example</vt:lpstr>
      <vt:lpstr>Hartzog and Stutzman</vt:lpstr>
      <vt:lpstr>Defining Obscurity</vt:lpstr>
      <vt:lpstr>Difficulty to Obtain or Understand</vt:lpstr>
      <vt:lpstr>Assessing Privacy by Obscurity</vt:lpstr>
      <vt:lpstr>Voluntary Restraint</vt:lpstr>
      <vt:lpstr>Teachers and Students</vt:lpstr>
      <vt:lpstr>Sociological Perspective</vt:lpstr>
      <vt:lpstr>Coordination How</vt:lpstr>
      <vt:lpstr>Students and Teachers</vt:lpstr>
      <vt:lpstr>Privacy in Public and the Self</vt:lpstr>
      <vt:lpstr>Self-Realization and Informational Privacy</vt:lpstr>
      <vt:lpstr>William  James on the Self</vt:lpstr>
      <vt:lpstr>A Conception of the Self</vt:lpstr>
      <vt:lpstr>The claim Is Obviously False  </vt:lpstr>
      <vt:lpstr>Self-realization Would Still Occur</vt:lpstr>
      <vt:lpstr>An Example</vt:lpstr>
      <vt:lpstr>Territories of the Self</vt:lpstr>
      <vt:lpstr>The Effect of Disclosure </vt:lpstr>
      <vt:lpstr>A Legal Response?</vt:lpstr>
      <vt:lpstr>Two Cultures</vt:lpstr>
      <vt:lpstr>The Elevator Norm</vt:lpstr>
      <vt:lpstr>The Nearest Neighbor Norm</vt:lpstr>
      <vt:lpstr>A Coordination Norm  </vt:lpstr>
      <vt:lpstr>A Suboptimal Norm</vt:lpstr>
      <vt:lpstr>The Players did not wear helmets</vt:lpstr>
      <vt:lpstr>Value-Optimal Norms</vt:lpstr>
      <vt:lpstr>Tradeoffs</vt:lpstr>
    </vt:vector>
  </TitlesOfParts>
  <Company>Attorney at Law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Henry H. Perritt, Jr.</dc:creator>
  <cp:lastModifiedBy>richard warner richardwarner</cp:lastModifiedBy>
  <cp:revision>416</cp:revision>
  <dcterms:created xsi:type="dcterms:W3CDTF">2009-09-01T13:48:03Z</dcterms:created>
  <dcterms:modified xsi:type="dcterms:W3CDTF">2025-03-19T17:18:51Z</dcterms:modified>
</cp:coreProperties>
</file>